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32"/>
  </p:notesMasterIdLst>
  <p:sldIdLst>
    <p:sldId id="265" r:id="rId7"/>
    <p:sldId id="263" r:id="rId8"/>
    <p:sldId id="266" r:id="rId9"/>
    <p:sldId id="267" r:id="rId10"/>
    <p:sldId id="268" r:id="rId11"/>
    <p:sldId id="287" r:id="rId12"/>
    <p:sldId id="269" r:id="rId13"/>
    <p:sldId id="290" r:id="rId14"/>
    <p:sldId id="300" r:id="rId15"/>
    <p:sldId id="289" r:id="rId16"/>
    <p:sldId id="291" r:id="rId17"/>
    <p:sldId id="288" r:id="rId18"/>
    <p:sldId id="292" r:id="rId19"/>
    <p:sldId id="293" r:id="rId20"/>
    <p:sldId id="294" r:id="rId21"/>
    <p:sldId id="295" r:id="rId22"/>
    <p:sldId id="276" r:id="rId23"/>
    <p:sldId id="297" r:id="rId24"/>
    <p:sldId id="296" r:id="rId25"/>
    <p:sldId id="301" r:id="rId26"/>
    <p:sldId id="302" r:id="rId27"/>
    <p:sldId id="304" r:id="rId28"/>
    <p:sldId id="299" r:id="rId29"/>
    <p:sldId id="298"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F39"/>
    <a:srgbClr val="FFFFFF"/>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14" autoAdjust="0"/>
    <p:restoredTop sz="75298" autoAdjust="0"/>
  </p:normalViewPr>
  <p:slideViewPr>
    <p:cSldViewPr snapToGrid="0" snapToObjects="1">
      <p:cViewPr varScale="1">
        <p:scale>
          <a:sx n="111" d="100"/>
          <a:sy n="111" d="100"/>
        </p:scale>
        <p:origin x="456" y="5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4C43A-BDFE-446F-98D4-8C9EE6E90B52}"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4655E-DE65-4360-A2E9-C18D8384F2BE}" type="slidenum">
              <a:rPr lang="en-GB" smtClean="0"/>
              <a:t>‹#›</a:t>
            </a:fld>
            <a:endParaRPr lang="en-GB"/>
          </a:p>
        </p:txBody>
      </p:sp>
    </p:spTree>
    <p:extLst>
      <p:ext uri="{BB962C8B-B14F-4D97-AF65-F5344CB8AC3E}">
        <p14:creationId xmlns:p14="http://schemas.microsoft.com/office/powerpoint/2010/main" val="277166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E0138-A7E5-466D-897E-59728BB93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98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Overall, WH sites cover 11 % of all KLCs mapped, while non-WH PAs comprise 18 % The remaining non-protected areas surrounding the WH sites and PAs within the KLCs represent 71 % of the mapped area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specific case shows the KLC of Tai-</a:t>
            </a:r>
            <a:r>
              <a:rPr lang="en-GB" sz="1200" kern="1200" dirty="0" err="1">
                <a:solidFill>
                  <a:schemeClr val="tx1"/>
                </a:solidFill>
                <a:effectLst/>
                <a:latin typeface="+mn-lt"/>
                <a:ea typeface="+mn-ea"/>
                <a:cs typeface="+mn-cs"/>
              </a:rPr>
              <a:t>Sapo</a:t>
            </a:r>
            <a:r>
              <a:rPr lang="en-GB" sz="1200" kern="1200" dirty="0">
                <a:solidFill>
                  <a:schemeClr val="tx1"/>
                </a:solidFill>
                <a:effectLst/>
                <a:latin typeface="+mn-lt"/>
                <a:ea typeface="+mn-ea"/>
                <a:cs typeface="+mn-cs"/>
              </a:rPr>
              <a:t> located in the border region of Côte d’Ivoire and Liberia. The dominant LC on the Liberian side, both inside the </a:t>
            </a:r>
            <a:r>
              <a:rPr lang="en-GB" sz="1200" kern="1200" dirty="0" err="1">
                <a:solidFill>
                  <a:schemeClr val="tx1"/>
                </a:solidFill>
                <a:effectLst/>
                <a:latin typeface="+mn-lt"/>
                <a:ea typeface="+mn-ea"/>
                <a:cs typeface="+mn-cs"/>
              </a:rPr>
              <a:t>Sapo</a:t>
            </a:r>
            <a:r>
              <a:rPr lang="en-GB" sz="1200" kern="1200" dirty="0">
                <a:solidFill>
                  <a:schemeClr val="tx1"/>
                </a:solidFill>
                <a:effectLst/>
                <a:latin typeface="+mn-lt"/>
                <a:ea typeface="+mn-ea"/>
                <a:cs typeface="+mn-cs"/>
              </a:rPr>
              <a:t> National Park, but also outside the PA, is forest cover (even if partly fragmented), while in neighbouring Côte d’Ivoire the entire area surrounding the WH site of Tai and the </a:t>
            </a:r>
            <a:r>
              <a:rPr lang="en-GB" sz="1200" kern="1200" dirty="0" err="1">
                <a:solidFill>
                  <a:schemeClr val="tx1"/>
                </a:solidFill>
                <a:effectLst/>
                <a:latin typeface="+mn-lt"/>
                <a:ea typeface="+mn-ea"/>
                <a:cs typeface="+mn-cs"/>
              </a:rPr>
              <a:t>N’Zo</a:t>
            </a:r>
            <a:r>
              <a:rPr lang="en-GB" sz="1200" kern="1200" dirty="0">
                <a:solidFill>
                  <a:schemeClr val="tx1"/>
                </a:solidFill>
                <a:effectLst/>
                <a:latin typeface="+mn-lt"/>
                <a:ea typeface="+mn-ea"/>
                <a:cs typeface="+mn-cs"/>
              </a:rPr>
              <a:t> Faunal Reserve is characterised by shrub crops, mainly cocoa plantations, as assessed by field visits. However, from a LC perspective the Tai WH site seems well protected, distinguished by nearly 100 % closed and open forest. Also, over 90 % of the bordering </a:t>
            </a:r>
            <a:r>
              <a:rPr lang="en-GB" sz="1200" kern="1200" dirty="0" err="1">
                <a:solidFill>
                  <a:schemeClr val="tx1"/>
                </a:solidFill>
                <a:effectLst/>
                <a:latin typeface="+mn-lt"/>
                <a:ea typeface="+mn-ea"/>
                <a:cs typeface="+mn-cs"/>
              </a:rPr>
              <a:t>N’Zo</a:t>
            </a:r>
            <a:r>
              <a:rPr lang="en-GB" sz="1200" kern="1200" dirty="0">
                <a:solidFill>
                  <a:schemeClr val="tx1"/>
                </a:solidFill>
                <a:effectLst/>
                <a:latin typeface="+mn-lt"/>
                <a:ea typeface="+mn-ea"/>
                <a:cs typeface="+mn-cs"/>
              </a:rPr>
              <a:t> Reserve North of the Tai National Park is covered by forest, though here we note a certain encroachment of human activities such as agriculture and some built-up areas. </a:t>
            </a:r>
            <a:endParaRPr lang="en-US" dirty="0"/>
          </a:p>
        </p:txBody>
      </p:sp>
      <p:sp>
        <p:nvSpPr>
          <p:cNvPr id="4" name="Slide Number Placeholder 3"/>
          <p:cNvSpPr>
            <a:spLocks noGrp="1"/>
          </p:cNvSpPr>
          <p:nvPr>
            <p:ph type="sldNum" sz="quarter" idx="10"/>
          </p:nvPr>
        </p:nvSpPr>
        <p:spPr/>
        <p:txBody>
          <a:bodyPr/>
          <a:lstStyle/>
          <a:p>
            <a:fld id="{1874655E-DE65-4360-A2E9-C18D8384F2BE}" type="slidenum">
              <a:rPr lang="en-GB" smtClean="0"/>
              <a:t>11</a:t>
            </a:fld>
            <a:endParaRPr lang="en-GB"/>
          </a:p>
        </p:txBody>
      </p:sp>
    </p:spTree>
    <p:extLst>
      <p:ext uri="{BB962C8B-B14F-4D97-AF65-F5344CB8AC3E}">
        <p14:creationId xmlns:p14="http://schemas.microsoft.com/office/powerpoint/2010/main" val="342265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3DD5AC-9F62-4FAD-A6AB-258E5AA86F70}" type="slidenum">
              <a:rPr lang="en-US" smtClean="0"/>
              <a:pPr>
                <a:defRPr/>
              </a:pPr>
              <a:t>12</a:t>
            </a:fld>
            <a:endParaRPr lang="en-US"/>
          </a:p>
        </p:txBody>
      </p:sp>
    </p:spTree>
    <p:extLst>
      <p:ext uri="{BB962C8B-B14F-4D97-AF65-F5344CB8AC3E}">
        <p14:creationId xmlns:p14="http://schemas.microsoft.com/office/powerpoint/2010/main" val="163011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3DD5AC-9F62-4FAD-A6AB-258E5AA86F70}" type="slidenum">
              <a:rPr lang="en-US" smtClean="0"/>
              <a:pPr>
                <a:defRPr/>
              </a:pPr>
              <a:t>16</a:t>
            </a:fld>
            <a:endParaRPr lang="en-US" dirty="0"/>
          </a:p>
        </p:txBody>
      </p:sp>
    </p:spTree>
    <p:extLst>
      <p:ext uri="{BB962C8B-B14F-4D97-AF65-F5344CB8AC3E}">
        <p14:creationId xmlns:p14="http://schemas.microsoft.com/office/powerpoint/2010/main" val="1085075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17</a:t>
            </a:fld>
            <a:endParaRPr lang="en-GB"/>
          </a:p>
        </p:txBody>
      </p:sp>
    </p:spTree>
    <p:extLst>
      <p:ext uri="{BB962C8B-B14F-4D97-AF65-F5344CB8AC3E}">
        <p14:creationId xmlns:p14="http://schemas.microsoft.com/office/powerpoint/2010/main" val="312722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15-year LCC assessment presented here reveals a diverse picture, as shown is figure 7. Large KLCs such as </a:t>
            </a:r>
            <a:r>
              <a:rPr lang="en-GB" sz="1200" kern="1200" dirty="0" err="1">
                <a:solidFill>
                  <a:schemeClr val="tx1"/>
                </a:solidFill>
                <a:effectLst/>
                <a:latin typeface="+mn-lt"/>
                <a:ea typeface="+mn-ea"/>
                <a:cs typeface="+mn-cs"/>
              </a:rPr>
              <a:t>Garamba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Niassa-Selous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Wapok</a:t>
            </a:r>
            <a:r>
              <a:rPr lang="en-GB" sz="1200" kern="1200" dirty="0">
                <a:solidFill>
                  <a:schemeClr val="tx1"/>
                </a:solidFill>
                <a:effectLst/>
                <a:latin typeface="+mn-lt"/>
                <a:ea typeface="+mn-ea"/>
                <a:cs typeface="+mn-cs"/>
              </a:rPr>
              <a:t> show proportionally greater changes compared to smaller KLCs, but all areas consistently show LCC in the buffer zones and, to a lesser extent, in PAs and WH sites. Usually, WH sites seem to be better protected from LCC than non-WH sites PAs, with the exception of Virunga where considerable deforestation took place, in particular in the southern sector of the park. For all areas, the general trend is towards natural vegetation being lost to agriculture. In the 15 years assessed, over 3 Mio ha of forests, wood and </a:t>
            </a:r>
            <a:r>
              <a:rPr lang="en-GB" sz="1200" kern="1200" dirty="0" err="1">
                <a:solidFill>
                  <a:schemeClr val="tx1"/>
                </a:solidFill>
                <a:effectLst/>
                <a:latin typeface="+mn-lt"/>
                <a:ea typeface="+mn-ea"/>
                <a:cs typeface="+mn-cs"/>
              </a:rPr>
              <a:t>shrublands</a:t>
            </a:r>
            <a:r>
              <a:rPr lang="en-GB" sz="1200" kern="1200" dirty="0">
                <a:solidFill>
                  <a:schemeClr val="tx1"/>
                </a:solidFill>
                <a:effectLst/>
                <a:latin typeface="+mn-lt"/>
                <a:ea typeface="+mn-ea"/>
                <a:cs typeface="+mn-cs"/>
              </a:rPr>
              <a:t> and grassland were converted, predominantly into agriculture. This is an area greater than the size of Rwanda. While 87 % of this conversion occurred outside the PAs, about 500,000 ha of natural vegetation was lost inside PAs, 30 % of which was from WH sites</a:t>
            </a:r>
            <a:endParaRPr lang="en-US" dirty="0"/>
          </a:p>
        </p:txBody>
      </p:sp>
      <p:sp>
        <p:nvSpPr>
          <p:cNvPr id="4" name="Slide Number Placeholder 3"/>
          <p:cNvSpPr>
            <a:spLocks noGrp="1"/>
          </p:cNvSpPr>
          <p:nvPr>
            <p:ph type="sldNum" sz="quarter" idx="10"/>
          </p:nvPr>
        </p:nvSpPr>
        <p:spPr/>
        <p:txBody>
          <a:bodyPr/>
          <a:lstStyle/>
          <a:p>
            <a:fld id="{1874655E-DE65-4360-A2E9-C18D8384F2BE}" type="slidenum">
              <a:rPr lang="en-GB" smtClean="0"/>
              <a:t>20</a:t>
            </a:fld>
            <a:endParaRPr lang="en-GB"/>
          </a:p>
        </p:txBody>
      </p:sp>
    </p:spTree>
    <p:extLst>
      <p:ext uri="{BB962C8B-B14F-4D97-AF65-F5344CB8AC3E}">
        <p14:creationId xmlns:p14="http://schemas.microsoft.com/office/powerpoint/2010/main" val="347552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 map of the Tai-</a:t>
            </a:r>
            <a:r>
              <a:rPr lang="en-US" dirty="0" err="1"/>
              <a:t>Sapo</a:t>
            </a:r>
            <a:r>
              <a:rPr lang="en-US" dirty="0"/>
              <a:t> KLC in 2015 and pie charts of the corresponding statistics for LC in the Tai WH site (top), other non-WH PAs (</a:t>
            </a:r>
            <a:r>
              <a:rPr lang="en-US" dirty="0" err="1"/>
              <a:t>N’Zo</a:t>
            </a:r>
            <a:r>
              <a:rPr lang="en-US" dirty="0"/>
              <a:t> Faunal Reserve, </a:t>
            </a:r>
            <a:r>
              <a:rPr lang="en-US" dirty="0" err="1"/>
              <a:t>Sapo</a:t>
            </a:r>
            <a:r>
              <a:rPr lang="en-US" dirty="0"/>
              <a:t> National Park) (middle) and outside PAs (bottom)</a:t>
            </a:r>
          </a:p>
        </p:txBody>
      </p:sp>
      <p:sp>
        <p:nvSpPr>
          <p:cNvPr id="4" name="Slide Number Placeholder 3"/>
          <p:cNvSpPr>
            <a:spLocks noGrp="1"/>
          </p:cNvSpPr>
          <p:nvPr>
            <p:ph type="sldNum" sz="quarter" idx="10"/>
          </p:nvPr>
        </p:nvSpPr>
        <p:spPr/>
        <p:txBody>
          <a:bodyPr/>
          <a:lstStyle/>
          <a:p>
            <a:fld id="{1874655E-DE65-4360-A2E9-C18D8384F2BE}" type="slidenum">
              <a:rPr lang="en-GB" smtClean="0"/>
              <a:t>21</a:t>
            </a:fld>
            <a:endParaRPr lang="en-GB"/>
          </a:p>
        </p:txBody>
      </p:sp>
    </p:spTree>
    <p:extLst>
      <p:ext uri="{BB962C8B-B14F-4D97-AF65-F5344CB8AC3E}">
        <p14:creationId xmlns:p14="http://schemas.microsoft.com/office/powerpoint/2010/main" val="603602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9C00D-D7F8-406D-8236-F4E695B80F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729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9C00D-D7F8-406D-8236-F4E695B80F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12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total amount of 14.8 billion euros will be allocated for the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with 9.1 billion euros for Galileo and EGNOS, 5.42 billion euros for Copernicus and 442 million euros for SSA and </a:t>
            </a:r>
            <a:r>
              <a:rPr lang="en-US" sz="1200" b="0" i="0" kern="1200" dirty="0" err="1">
                <a:solidFill>
                  <a:schemeClr val="tx1"/>
                </a:solidFill>
                <a:effectLst/>
                <a:latin typeface="+mn-lt"/>
                <a:ea typeface="+mn-ea"/>
                <a:cs typeface="+mn-cs"/>
              </a:rPr>
              <a:t>Govsatcom</a:t>
            </a:r>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2</a:t>
            </a:fld>
            <a:endParaRPr lang="en-GB"/>
          </a:p>
        </p:txBody>
      </p:sp>
    </p:spTree>
    <p:extLst>
      <p:ext uri="{BB962C8B-B14F-4D97-AF65-F5344CB8AC3E}">
        <p14:creationId xmlns:p14="http://schemas.microsoft.com/office/powerpoint/2010/main" val="401586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3</a:t>
            </a:fld>
            <a:endParaRPr lang="en-GB"/>
          </a:p>
        </p:txBody>
      </p:sp>
    </p:spTree>
    <p:extLst>
      <p:ext uri="{BB962C8B-B14F-4D97-AF65-F5344CB8AC3E}">
        <p14:creationId xmlns:p14="http://schemas.microsoft.com/office/powerpoint/2010/main" val="163399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4</a:t>
            </a:fld>
            <a:endParaRPr lang="en-GB"/>
          </a:p>
        </p:txBody>
      </p:sp>
    </p:spTree>
    <p:extLst>
      <p:ext uri="{BB962C8B-B14F-4D97-AF65-F5344CB8AC3E}">
        <p14:creationId xmlns:p14="http://schemas.microsoft.com/office/powerpoint/2010/main" val="157780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5</a:t>
            </a:fld>
            <a:endParaRPr lang="en-GB"/>
          </a:p>
        </p:txBody>
      </p:sp>
    </p:spTree>
    <p:extLst>
      <p:ext uri="{BB962C8B-B14F-4D97-AF65-F5344CB8AC3E}">
        <p14:creationId xmlns:p14="http://schemas.microsoft.com/office/powerpoint/2010/main" val="3744407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total amount of 14.8 billion euros will be allocated for the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with 9.1 billion euros for Galileo and EGNOS, 5.42 billion euros for Copernicus and 442 million euros for SSA and </a:t>
            </a:r>
            <a:r>
              <a:rPr lang="en-US" sz="1200" b="0" i="0" kern="1200" dirty="0" err="1">
                <a:solidFill>
                  <a:schemeClr val="tx1"/>
                </a:solidFill>
                <a:effectLst/>
                <a:latin typeface="+mn-lt"/>
                <a:ea typeface="+mn-ea"/>
                <a:cs typeface="+mn-cs"/>
              </a:rPr>
              <a:t>Govsatcom</a:t>
            </a:r>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6</a:t>
            </a:fld>
            <a:endParaRPr lang="en-GB"/>
          </a:p>
        </p:txBody>
      </p:sp>
    </p:spTree>
    <p:extLst>
      <p:ext uri="{BB962C8B-B14F-4D97-AF65-F5344CB8AC3E}">
        <p14:creationId xmlns:p14="http://schemas.microsoft.com/office/powerpoint/2010/main" val="517096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74655E-DE65-4360-A2E9-C18D8384F2BE}" type="slidenum">
              <a:rPr lang="en-GB" smtClean="0"/>
              <a:t>7</a:t>
            </a:fld>
            <a:endParaRPr lang="en-GB"/>
          </a:p>
        </p:txBody>
      </p:sp>
    </p:spTree>
    <p:extLst>
      <p:ext uri="{BB962C8B-B14F-4D97-AF65-F5344CB8AC3E}">
        <p14:creationId xmlns:p14="http://schemas.microsoft.com/office/powerpoint/2010/main" val="111515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first version of the Copernicus Global Land Cover Layers at 100m at global scale for the year </a:t>
            </a:r>
            <a:r>
              <a:rPr lang="en-US" sz="1200" b="1" i="0" u="none" strike="noStrike" kern="1200" dirty="0">
                <a:solidFill>
                  <a:schemeClr val="tx1"/>
                </a:solidFill>
                <a:effectLst/>
                <a:latin typeface="+mn-lt"/>
                <a:ea typeface="+mn-ea"/>
                <a:cs typeface="+mn-cs"/>
              </a:rPr>
              <a:t>2015 (2016-2018 to follow later this year)</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The product is derived from the PROBA-V 100m Collection 1 dataset and a training dataset collected through the Geo-WIKI at 10m resolution.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product consists of:</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 discrete classification of 18 classes, including probabilities and a binary quality mask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four continuous vegetation cover fractions (0-100%) for bare, forest, grassland and shrub, …. See table on the left on the slide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one layer describing the water bodies </a:t>
            </a:r>
            <a:r>
              <a:rPr lang="en-US" sz="1200" b="0" i="0" u="none" strike="noStrike" kern="1200" dirty="0" err="1">
                <a:solidFill>
                  <a:schemeClr val="tx1"/>
                </a:solidFill>
                <a:effectLst/>
                <a:latin typeface="+mn-lt"/>
                <a:ea typeface="+mn-ea"/>
                <a:cs typeface="+mn-cs"/>
              </a:rPr>
              <a:t>occurence</a:t>
            </a:r>
            <a:r>
              <a:rPr lang="en-US" sz="1200" b="0" i="0" u="none" strike="noStrike" kern="1200" dirty="0">
                <a:solidFill>
                  <a:schemeClr val="tx1"/>
                </a:solidFill>
                <a:effectLst/>
                <a:latin typeface="+mn-lt"/>
                <a:ea typeface="+mn-ea"/>
                <a:cs typeface="+mn-cs"/>
              </a:rPr>
              <a:t> (0-100%) during the year</a:t>
            </a:r>
          </a:p>
          <a:p>
            <a:endParaRPr lang="en-GB" dirty="0"/>
          </a:p>
          <a:p>
            <a:r>
              <a:rPr lang="en-GB" dirty="0"/>
              <a:t>The overall accuracy is 80%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AE868-BE43-5D4D-B639-2925ECB8E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6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3DD5AC-9F62-4FAD-A6AB-258E5AA86F70}" type="slidenum">
              <a:rPr lang="en-US" smtClean="0"/>
              <a:pPr>
                <a:defRPr/>
              </a:pPr>
              <a:t>10</a:t>
            </a:fld>
            <a:endParaRPr lang="en-US" dirty="0"/>
          </a:p>
        </p:txBody>
      </p:sp>
    </p:spTree>
    <p:extLst>
      <p:ext uri="{BB962C8B-B14F-4D97-AF65-F5344CB8AC3E}">
        <p14:creationId xmlns:p14="http://schemas.microsoft.com/office/powerpoint/2010/main" val="362683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DE92-B717-A847-A8DF-6AB7F9CEF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D5BA94-7985-7542-ACFC-6311AD96FD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D4DA60-3C52-704B-9AE2-695AF68A057F}"/>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5" name="Footer Placeholder 4">
            <a:extLst>
              <a:ext uri="{FF2B5EF4-FFF2-40B4-BE49-F238E27FC236}">
                <a16:creationId xmlns:a16="http://schemas.microsoft.com/office/drawing/2014/main" id="{FA3557C6-3F45-4C47-90E7-687DE76B95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5D9C8F-4904-6846-9964-94D016352865}"/>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3143823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F02F-4760-F348-872E-22CF02D7F7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C56E8C-85F4-3C42-AFB7-FCB3CD2E7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C0DEE-7A9B-EA4D-81C9-06C5800253AC}"/>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5" name="Footer Placeholder 4">
            <a:extLst>
              <a:ext uri="{FF2B5EF4-FFF2-40B4-BE49-F238E27FC236}">
                <a16:creationId xmlns:a16="http://schemas.microsoft.com/office/drawing/2014/main" id="{C43B82CD-8627-0149-8D03-D64D6D019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4F96C-310D-6646-9F34-DDD7C8E3CE9F}"/>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335530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3B016-69EC-A748-BB68-DEC4A328D0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76A95E-DED3-B347-890F-0F16D55B82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7DD815-AE3F-9A46-826F-3C64175D7BE9}"/>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5" name="Footer Placeholder 4">
            <a:extLst>
              <a:ext uri="{FF2B5EF4-FFF2-40B4-BE49-F238E27FC236}">
                <a16:creationId xmlns:a16="http://schemas.microsoft.com/office/drawing/2014/main" id="{25944E56-4EEC-EA4D-8C97-B23226862E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CAF3D-5532-CC4A-859B-2E3E76C1E0C7}"/>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338722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11"/>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userDrawn="1"/>
        </p:nvPicPr>
        <p:blipFill>
          <a:blip r:embed="rId2"/>
          <a:srcRect/>
          <a:stretch>
            <a:fillRect/>
          </a:stretch>
        </p:blipFill>
        <p:spPr bwMode="auto">
          <a:xfrm>
            <a:off x="71967" y="31751"/>
            <a:ext cx="1087967" cy="880533"/>
          </a:xfrm>
          <a:prstGeom prst="rect">
            <a:avLst/>
          </a:prstGeom>
          <a:noFill/>
          <a:ln w="9525">
            <a:noFill/>
            <a:miter lim="800000"/>
            <a:headEnd/>
            <a:tailEnd/>
          </a:ln>
        </p:spPr>
      </p:pic>
      <p:sp>
        <p:nvSpPr>
          <p:cNvPr id="6" name="TextBox 18"/>
          <p:cNvSpPr txBox="1"/>
          <p:nvPr userDrawn="1"/>
        </p:nvSpPr>
        <p:spPr>
          <a:xfrm>
            <a:off x="-48684" y="819151"/>
            <a:ext cx="1305984" cy="543867"/>
          </a:xfrm>
          <a:prstGeom prst="rect">
            <a:avLst/>
          </a:prstGeom>
          <a:noFill/>
        </p:spPr>
        <p:txBody>
          <a:bodyPr>
            <a:spAutoFit/>
          </a:bodyPr>
          <a:lstStyle/>
          <a:p>
            <a:pPr algn="ctr" fontAlgn="auto">
              <a:spcBef>
                <a:spcPts val="0"/>
              </a:spcBef>
              <a:spcAft>
                <a:spcPts val="0"/>
              </a:spcAft>
              <a:defRPr/>
            </a:pPr>
            <a:r>
              <a:rPr lang="es-ES" sz="1467" dirty="0" err="1">
                <a:solidFill>
                  <a:srgbClr val="B0BF27"/>
                </a:solidFill>
                <a:latin typeface="+mn-lt"/>
              </a:rPr>
              <a:t>Land</a:t>
            </a:r>
            <a:r>
              <a:rPr lang="es-ES" sz="1467" dirty="0">
                <a:solidFill>
                  <a:srgbClr val="B0BF27"/>
                </a:solidFill>
                <a:latin typeface="+mn-lt"/>
              </a:rPr>
              <a:t> </a:t>
            </a:r>
            <a:r>
              <a:rPr lang="es-ES" sz="1467" dirty="0" err="1">
                <a:solidFill>
                  <a:srgbClr val="B0BF27"/>
                </a:solidFill>
                <a:latin typeface="+mn-lt"/>
              </a:rPr>
              <a:t>Monitoring</a:t>
            </a:r>
            <a:endParaRPr lang="en-US" sz="1467" dirty="0">
              <a:solidFill>
                <a:srgbClr val="B0BF27"/>
              </a:solidFill>
              <a:latin typeface="+mn-lt"/>
            </a:endParaRPr>
          </a:p>
        </p:txBody>
      </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7" name="Date Placeholder 3"/>
          <p:cNvSpPr>
            <a:spLocks noGrp="1"/>
          </p:cNvSpPr>
          <p:nvPr>
            <p:ph type="dt" sz="half" idx="10"/>
          </p:nvPr>
        </p:nvSpPr>
        <p:spPr>
          <a:xfrm>
            <a:off x="609600" y="6572251"/>
            <a:ext cx="2844800" cy="364067"/>
          </a:xfrm>
        </p:spPr>
        <p:txBody>
          <a:bodyPr/>
          <a:lstStyle>
            <a:lvl1pPr>
              <a:defRPr/>
            </a:lvl1pPr>
          </a:lstStyle>
          <a:p>
            <a:pPr>
              <a:defRPr/>
            </a:pPr>
            <a:fld id="{FC1E6653-6587-4B96-84B8-9B811E1F0AF5}" type="datetimeFigureOut">
              <a:rPr lang="en-US"/>
              <a:pPr>
                <a:defRPr/>
              </a:pPr>
              <a:t>10/31/2022</a:t>
            </a:fld>
            <a:endParaRPr lang="en-US"/>
          </a:p>
        </p:txBody>
      </p:sp>
      <p:sp>
        <p:nvSpPr>
          <p:cNvPr id="8" name="Footer Placeholder 4"/>
          <p:cNvSpPr>
            <a:spLocks noGrp="1"/>
          </p:cNvSpPr>
          <p:nvPr>
            <p:ph type="ftr" sz="quarter" idx="11"/>
          </p:nvPr>
        </p:nvSpPr>
        <p:spPr>
          <a:xfrm>
            <a:off x="4165600" y="6572251"/>
            <a:ext cx="3860800" cy="364067"/>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7600" y="6572251"/>
            <a:ext cx="2844800" cy="364067"/>
          </a:xfrm>
        </p:spPr>
        <p:txBody>
          <a:bodyPr/>
          <a:lstStyle>
            <a:lvl1pPr>
              <a:defRPr/>
            </a:lvl1pPr>
          </a:lstStyle>
          <a:p>
            <a:pPr>
              <a:defRPr/>
            </a:pPr>
            <a:fld id="{5D7E79CA-5E7A-4108-8FBE-BDD398EA50AC}" type="slidenum">
              <a:rPr lang="en-US"/>
              <a:pPr>
                <a:defRPr/>
              </a:pPr>
              <a:t>‹#›</a:t>
            </a:fld>
            <a:endParaRPr lang="en-US"/>
          </a:p>
        </p:txBody>
      </p:sp>
    </p:spTree>
    <p:extLst>
      <p:ext uri="{BB962C8B-B14F-4D97-AF65-F5344CB8AC3E}">
        <p14:creationId xmlns:p14="http://schemas.microsoft.com/office/powerpoint/2010/main" val="3360447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7"/>
          <p:cNvSpPr/>
          <p:nvPr userDrawn="1"/>
        </p:nvSpPr>
        <p:spPr>
          <a:xfrm>
            <a:off x="-33867" y="-6350"/>
            <a:ext cx="12192000" cy="6858001"/>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lumMod val="95000"/>
                </a:prstClr>
              </a:solidFill>
            </a:endParaRPr>
          </a:p>
        </p:txBody>
      </p:sp>
      <p:pic>
        <p:nvPicPr>
          <p:cNvPr id="5" name="Picture 2" descr="S:\F15015_Copernicus\3_Work\330_Work-in-process\SC4_BackgroundMat\PPT\item Copernicus\Icon-01.png"/>
          <p:cNvPicPr>
            <a:picLocks noChangeAspect="1" noChangeArrowheads="1"/>
          </p:cNvPicPr>
          <p:nvPr userDrawn="1"/>
        </p:nvPicPr>
        <p:blipFill>
          <a:blip r:embed="rId2">
            <a:grayscl/>
            <a:biLevel thresh="50000"/>
          </a:blip>
          <a:srcRect/>
          <a:stretch>
            <a:fillRect/>
          </a:stretch>
        </p:blipFill>
        <p:spPr bwMode="auto">
          <a:xfrm>
            <a:off x="719667" y="1960034"/>
            <a:ext cx="3213100" cy="3367617"/>
          </a:xfrm>
          <a:prstGeom prst="rect">
            <a:avLst/>
          </a:prstGeom>
          <a:noFill/>
          <a:ln w="9525">
            <a:noFill/>
            <a:miter lim="800000"/>
            <a:headEnd/>
            <a:tailEnd/>
          </a:ln>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a:ext>
            </a:extLst>
          </a:blip>
          <a:srcRect b="-476"/>
          <a:stretch>
            <a:fillRect/>
          </a:stretch>
        </p:blipFill>
        <p:spPr bwMode="auto">
          <a:xfrm>
            <a:off x="9681634" y="-6350"/>
            <a:ext cx="2510367" cy="6864351"/>
          </a:xfrm>
          <a:prstGeom prst="rect">
            <a:avLst/>
          </a:prstGeom>
          <a:noFill/>
          <a:ln w="9525">
            <a:noFill/>
            <a:miter lim="800000"/>
            <a:headEnd/>
            <a:tailEnd/>
          </a:ln>
        </p:spPr>
      </p:pic>
      <p:pic>
        <p:nvPicPr>
          <p:cNvPr id="7" name="Picture 2" descr="S:\F15015_Copernicus\3_Work\330_Work-in-process\SC4_BackgroundMat\PPT\item Copernicus\logo-ce-horizontal-en-negatif.png"/>
          <p:cNvPicPr>
            <a:picLocks noChangeAspect="1" noChangeArrowheads="1"/>
          </p:cNvPicPr>
          <p:nvPr userDrawn="1"/>
        </p:nvPicPr>
        <p:blipFill>
          <a:blip r:embed="rId4"/>
          <a:srcRect/>
          <a:stretch>
            <a:fillRect/>
          </a:stretch>
        </p:blipFill>
        <p:spPr bwMode="auto">
          <a:xfrm>
            <a:off x="1898652" y="6199718"/>
            <a:ext cx="1528233" cy="400049"/>
          </a:xfrm>
          <a:prstGeom prst="rect">
            <a:avLst/>
          </a:prstGeom>
          <a:noFill/>
          <a:ln w="9525">
            <a:noFill/>
            <a:miter lim="800000"/>
            <a:headEnd/>
            <a:tailEnd/>
          </a:ln>
        </p:spPr>
      </p:pic>
      <p:pic>
        <p:nvPicPr>
          <p:cNvPr id="8" name="Picture 2"/>
          <p:cNvPicPr>
            <a:picLocks noChangeAspect="1" noChangeArrowheads="1"/>
          </p:cNvPicPr>
          <p:nvPr userDrawn="1"/>
        </p:nvPicPr>
        <p:blipFill>
          <a:blip r:embed="rId5"/>
          <a:srcRect/>
          <a:stretch>
            <a:fillRect/>
          </a:stretch>
        </p:blipFill>
        <p:spPr bwMode="auto">
          <a:xfrm>
            <a:off x="660400" y="6239933"/>
            <a:ext cx="1026584" cy="374651"/>
          </a:xfrm>
          <a:prstGeom prst="rect">
            <a:avLst/>
          </a:prstGeom>
          <a:noFill/>
          <a:ln w="9525">
            <a:noFill/>
            <a:miter lim="800000"/>
            <a:headEnd/>
            <a:tailEnd/>
          </a:ln>
        </p:spPr>
      </p:pic>
      <p:sp>
        <p:nvSpPr>
          <p:cNvPr id="9" name="TextBox 16"/>
          <p:cNvSpPr txBox="1"/>
          <p:nvPr userDrawn="1"/>
        </p:nvSpPr>
        <p:spPr>
          <a:xfrm>
            <a:off x="776817" y="4485218"/>
            <a:ext cx="2918883" cy="318100"/>
          </a:xfrm>
          <a:prstGeom prst="rect">
            <a:avLst/>
          </a:prstGeom>
          <a:noFill/>
        </p:spPr>
        <p:txBody>
          <a:bodyPr>
            <a:spAutoFit/>
          </a:bodyPr>
          <a:lstStyle/>
          <a:p>
            <a:pPr algn="ctr">
              <a:defRPr/>
            </a:pPr>
            <a:r>
              <a:rPr lang="es-ES" sz="1467" dirty="0" err="1">
                <a:solidFill>
                  <a:prstClr val="white"/>
                </a:solidFill>
              </a:rPr>
              <a:t>Land</a:t>
            </a:r>
            <a:r>
              <a:rPr lang="es-ES" sz="1467" dirty="0">
                <a:solidFill>
                  <a:prstClr val="white"/>
                </a:solidFill>
              </a:rPr>
              <a:t> </a:t>
            </a:r>
            <a:r>
              <a:rPr lang="es-ES" sz="1467" dirty="0" err="1">
                <a:solidFill>
                  <a:prstClr val="white"/>
                </a:solidFill>
              </a:rPr>
              <a:t>Monitoring</a:t>
            </a:r>
            <a:endParaRPr lang="en-US" sz="1467" dirty="0">
              <a:solidFill>
                <a:prstClr val="white"/>
              </a:solidFill>
            </a:endParaRPr>
          </a:p>
        </p:txBody>
      </p:sp>
      <p:sp>
        <p:nvSpPr>
          <p:cNvPr id="10" name="Date Placeholder 3"/>
          <p:cNvSpPr>
            <a:spLocks noGrp="1"/>
          </p:cNvSpPr>
          <p:nvPr>
            <p:ph type="dt" sz="half" idx="14"/>
          </p:nvPr>
        </p:nvSpPr>
        <p:spPr/>
        <p:txBody>
          <a:bodyPr/>
          <a:lstStyle>
            <a:lvl1pPr>
              <a:defRPr>
                <a:solidFill>
                  <a:schemeClr val="bg1">
                    <a:lumMod val="95000"/>
                  </a:schemeClr>
                </a:solidFill>
              </a:defRPr>
            </a:lvl1pPr>
          </a:lstStyle>
          <a:p>
            <a:pPr>
              <a:defRPr/>
            </a:pPr>
            <a:fld id="{81916D41-8397-4BE3-A748-990BAFA5ED3A}" type="datetimeFigureOut">
              <a:rPr lang="en-US">
                <a:solidFill>
                  <a:prstClr val="white">
                    <a:lumMod val="95000"/>
                  </a:prstClr>
                </a:solidFill>
              </a:rPr>
              <a:pPr>
                <a:defRPr/>
              </a:pPr>
              <a:t>10/31/2022</a:t>
            </a:fld>
            <a:endParaRPr lang="en-US">
              <a:solidFill>
                <a:prstClr val="white">
                  <a:lumMod val="95000"/>
                </a:prstClr>
              </a:solidFill>
            </a:endParaRPr>
          </a:p>
        </p:txBody>
      </p:sp>
      <p:sp>
        <p:nvSpPr>
          <p:cNvPr id="11" name="Footer Placeholder 4"/>
          <p:cNvSpPr>
            <a:spLocks noGrp="1"/>
          </p:cNvSpPr>
          <p:nvPr>
            <p:ph type="ftr" sz="quarter" idx="15"/>
          </p:nvPr>
        </p:nvSpPr>
        <p:spPr/>
        <p:txBody>
          <a:bodyPr/>
          <a:lstStyle>
            <a:lvl1pPr>
              <a:defRPr>
                <a:solidFill>
                  <a:schemeClr val="bg1">
                    <a:lumMod val="95000"/>
                  </a:schemeClr>
                </a:solidFill>
              </a:defRPr>
            </a:lvl1pPr>
          </a:lstStyle>
          <a:p>
            <a:pPr>
              <a:defRPr/>
            </a:pPr>
            <a:endParaRPr lang="en-US">
              <a:solidFill>
                <a:prstClr val="white">
                  <a:lumMod val="95000"/>
                </a:prstClr>
              </a:solidFill>
            </a:endParaRPr>
          </a:p>
        </p:txBody>
      </p:sp>
      <p:sp>
        <p:nvSpPr>
          <p:cNvPr id="12" name="Slide Number Placeholder 5"/>
          <p:cNvSpPr>
            <a:spLocks noGrp="1"/>
          </p:cNvSpPr>
          <p:nvPr>
            <p:ph type="sldNum" sz="quarter" idx="16"/>
          </p:nvPr>
        </p:nvSpPr>
        <p:spPr/>
        <p:txBody>
          <a:bodyPr/>
          <a:lstStyle>
            <a:lvl1pPr>
              <a:defRPr>
                <a:solidFill>
                  <a:schemeClr val="bg1">
                    <a:lumMod val="95000"/>
                  </a:schemeClr>
                </a:solidFill>
              </a:defRPr>
            </a:lvl1pPr>
          </a:lstStyle>
          <a:p>
            <a:pPr>
              <a:defRPr/>
            </a:pPr>
            <a:fld id="{45D4A6F8-BC20-4A22-A0F3-16B681B480A1}" type="slidenum">
              <a:rPr lang="en-US">
                <a:solidFill>
                  <a:prstClr val="white">
                    <a:lumMod val="95000"/>
                  </a:prstClr>
                </a:solidFill>
              </a:rPr>
              <a:pPr>
                <a:defRPr/>
              </a:pPr>
              <a:t>‹#›</a:t>
            </a:fld>
            <a:endParaRPr lang="en-US">
              <a:solidFill>
                <a:prstClr val="white">
                  <a:lumMod val="95000"/>
                </a:prstClr>
              </a:solidFill>
            </a:endParaRPr>
          </a:p>
        </p:txBody>
      </p:sp>
    </p:spTree>
    <p:extLst>
      <p:ext uri="{BB962C8B-B14F-4D97-AF65-F5344CB8AC3E}">
        <p14:creationId xmlns:p14="http://schemas.microsoft.com/office/powerpoint/2010/main" val="1208868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8683" y="0"/>
            <a:ext cx="3285068" cy="6910917"/>
            <a:chOff x="-4559112" y="-241167"/>
            <a:chExt cx="2463612" cy="5183078"/>
          </a:xfrm>
        </p:grpSpPr>
        <p:pic>
          <p:nvPicPr>
            <p:cNvPr id="5" name="Picture 2" descr="S:\F15015_Copernicus\3_Work\330_Work-in-process\SC4_BackgroundMat\Visual_ID\Photos\Land_ThinkstockPhotos-544457560.jpg"/>
            <p:cNvPicPr>
              <a:picLocks noChangeAspect="1" noChangeArrowheads="1"/>
            </p:cNvPicPr>
            <p:nvPr userDrawn="1"/>
          </p:nvPicPr>
          <p:blipFill>
            <a:blip r:embed="rId2">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6" name="Rectangle 19"/>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7" name="Rectangle 20"/>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cxnSp>
        <p:nvCxnSpPr>
          <p:cNvPr id="8" name="Straight Connector 15"/>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userDrawn="1"/>
        </p:nvPicPr>
        <p:blipFill>
          <a:blip r:embed="rId3"/>
          <a:srcRect/>
          <a:stretch>
            <a:fillRect/>
          </a:stretch>
        </p:blipFill>
        <p:spPr bwMode="auto">
          <a:xfrm>
            <a:off x="71967" y="31751"/>
            <a:ext cx="1087967" cy="880533"/>
          </a:xfrm>
          <a:prstGeom prst="rect">
            <a:avLst/>
          </a:prstGeom>
          <a:noFill/>
          <a:ln w="9525">
            <a:noFill/>
            <a:miter lim="800000"/>
            <a:headEnd/>
            <a:tailEnd/>
          </a:ln>
        </p:spPr>
      </p:pic>
      <p:sp>
        <p:nvSpPr>
          <p:cNvPr id="10" name="TextBox 21"/>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sp>
        <p:nvSpPr>
          <p:cNvPr id="2"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userDrawn="1">
            <p:ph type="dt" sz="half" idx="10"/>
          </p:nvPr>
        </p:nvSpPr>
        <p:spPr>
          <a:xfrm>
            <a:off x="609600" y="6572251"/>
            <a:ext cx="2844800" cy="364067"/>
          </a:xfrm>
        </p:spPr>
        <p:txBody>
          <a:bodyPr/>
          <a:lstStyle>
            <a:lvl1pPr>
              <a:defRPr/>
            </a:lvl1pPr>
          </a:lstStyle>
          <a:p>
            <a:pPr>
              <a:defRPr/>
            </a:pPr>
            <a:fld id="{E451CB3B-D7C4-4F64-91B0-425941368048}" type="datetimeFigureOut">
              <a:rPr lang="en-US">
                <a:solidFill>
                  <a:prstClr val="black">
                    <a:tint val="75000"/>
                  </a:prstClr>
                </a:solidFill>
              </a:rPr>
              <a:pPr>
                <a:defRPr/>
              </a:pPr>
              <a:t>10/31/2022</a:t>
            </a:fld>
            <a:endParaRPr lang="en-US">
              <a:solidFill>
                <a:prstClr val="black">
                  <a:tint val="75000"/>
                </a:prstClr>
              </a:solidFill>
            </a:endParaRPr>
          </a:p>
        </p:txBody>
      </p:sp>
      <p:sp>
        <p:nvSpPr>
          <p:cNvPr id="12" name="Footer Placeholder 4"/>
          <p:cNvSpPr>
            <a:spLocks noGrp="1"/>
          </p:cNvSpPr>
          <p:nvPr userDrawn="1">
            <p:ph type="ftr" sz="quarter" idx="11"/>
          </p:nvPr>
        </p:nvSpPr>
        <p:spPr>
          <a:xfrm>
            <a:off x="4165600" y="6572251"/>
            <a:ext cx="3860800" cy="364067"/>
          </a:xfrm>
        </p:spPr>
        <p:txBody>
          <a:bodyPr/>
          <a:lstStyle>
            <a:lvl1pPr>
              <a:defRPr/>
            </a:lvl1pPr>
          </a:lstStyle>
          <a:p>
            <a:pPr>
              <a:defRPr/>
            </a:pPr>
            <a:endParaRPr lang="en-US">
              <a:solidFill>
                <a:prstClr val="black">
                  <a:tint val="75000"/>
                </a:prstClr>
              </a:solidFill>
            </a:endParaRPr>
          </a:p>
        </p:txBody>
      </p:sp>
      <p:sp>
        <p:nvSpPr>
          <p:cNvPr id="13" name="Slide Number Placeholder 5"/>
          <p:cNvSpPr>
            <a:spLocks noGrp="1"/>
          </p:cNvSpPr>
          <p:nvPr userDrawn="1">
            <p:ph type="sldNum" sz="quarter" idx="12"/>
          </p:nvPr>
        </p:nvSpPr>
        <p:spPr>
          <a:xfrm>
            <a:off x="8737600" y="6572251"/>
            <a:ext cx="2844800" cy="364067"/>
          </a:xfrm>
        </p:spPr>
        <p:txBody>
          <a:bodyPr/>
          <a:lstStyle>
            <a:lvl1pPr>
              <a:defRPr/>
            </a:lvl1pPr>
          </a:lstStyle>
          <a:p>
            <a:pPr>
              <a:defRPr/>
            </a:pPr>
            <a:fld id="{CB1D51E7-0C7D-4D99-AE05-7EA1BE95E3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3720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11"/>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userDrawn="1"/>
        </p:nvPicPr>
        <p:blipFill>
          <a:blip r:embed="rId2"/>
          <a:srcRect/>
          <a:stretch>
            <a:fillRect/>
          </a:stretch>
        </p:blipFill>
        <p:spPr bwMode="auto">
          <a:xfrm>
            <a:off x="71967" y="31751"/>
            <a:ext cx="1087967" cy="880533"/>
          </a:xfrm>
          <a:prstGeom prst="rect">
            <a:avLst/>
          </a:prstGeom>
          <a:noFill/>
          <a:ln w="9525">
            <a:noFill/>
            <a:miter lim="800000"/>
            <a:headEnd/>
            <a:tailEnd/>
          </a:ln>
        </p:spPr>
      </p:pic>
      <p:sp>
        <p:nvSpPr>
          <p:cNvPr id="6" name="TextBox 18"/>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7" name="Date Placeholder 3"/>
          <p:cNvSpPr>
            <a:spLocks noGrp="1"/>
          </p:cNvSpPr>
          <p:nvPr>
            <p:ph type="dt" sz="half" idx="10"/>
          </p:nvPr>
        </p:nvSpPr>
        <p:spPr>
          <a:xfrm>
            <a:off x="609600" y="6572251"/>
            <a:ext cx="2844800" cy="364067"/>
          </a:xfrm>
        </p:spPr>
        <p:txBody>
          <a:bodyPr/>
          <a:lstStyle>
            <a:lvl1pPr>
              <a:defRPr/>
            </a:lvl1pPr>
          </a:lstStyle>
          <a:p>
            <a:pPr>
              <a:defRPr/>
            </a:pPr>
            <a:fld id="{FC1E6653-6587-4B96-84B8-9B811E1F0AF5}" type="datetimeFigureOut">
              <a:rPr lang="en-US">
                <a:solidFill>
                  <a:prstClr val="black">
                    <a:tint val="75000"/>
                  </a:prstClr>
                </a:solidFill>
              </a:rPr>
              <a:pPr>
                <a:defRPr/>
              </a:pPr>
              <a:t>10/31/2022</a:t>
            </a:fld>
            <a:endParaRPr lang="en-US">
              <a:solidFill>
                <a:prstClr val="black">
                  <a:tint val="75000"/>
                </a:prstClr>
              </a:solidFill>
            </a:endParaRPr>
          </a:p>
        </p:txBody>
      </p:sp>
      <p:sp>
        <p:nvSpPr>
          <p:cNvPr id="8" name="Footer Placeholder 4"/>
          <p:cNvSpPr>
            <a:spLocks noGrp="1"/>
          </p:cNvSpPr>
          <p:nvPr>
            <p:ph type="ftr" sz="quarter" idx="11"/>
          </p:nvPr>
        </p:nvSpPr>
        <p:spPr>
          <a:xfrm>
            <a:off x="4165600" y="6572251"/>
            <a:ext cx="3860800" cy="364067"/>
          </a:xfrm>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a:xfrm>
            <a:off x="8737600" y="6572251"/>
            <a:ext cx="2844800" cy="364067"/>
          </a:xfrm>
        </p:spPr>
        <p:txBody>
          <a:bodyPr/>
          <a:lstStyle>
            <a:lvl1pPr>
              <a:defRPr/>
            </a:lvl1pPr>
          </a:lstStyle>
          <a:p>
            <a:pPr>
              <a:defRPr/>
            </a:pPr>
            <a:fld id="{5D7E79CA-5E7A-4108-8FBE-BDD398EA50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7807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7"/>
          <p:cNvSpPr/>
          <p:nvPr userDrawn="1"/>
        </p:nvSpPr>
        <p:spPr>
          <a:xfrm>
            <a:off x="-33867" y="-6350"/>
            <a:ext cx="12192000" cy="6858001"/>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lumMod val="95000"/>
                </a:prstClr>
              </a:solidFill>
            </a:endParaRPr>
          </a:p>
        </p:txBody>
      </p:sp>
      <p:pic>
        <p:nvPicPr>
          <p:cNvPr id="5" name="Picture 2" descr="S:\F15015_Copernicus\3_Work\330_Work-in-process\SC4_BackgroundMat\PPT\item Copernicus\Icon-01.png"/>
          <p:cNvPicPr>
            <a:picLocks noChangeAspect="1" noChangeArrowheads="1"/>
          </p:cNvPicPr>
          <p:nvPr userDrawn="1"/>
        </p:nvPicPr>
        <p:blipFill>
          <a:blip r:embed="rId2">
            <a:grayscl/>
            <a:biLevel thresh="50000"/>
          </a:blip>
          <a:srcRect/>
          <a:stretch>
            <a:fillRect/>
          </a:stretch>
        </p:blipFill>
        <p:spPr bwMode="auto">
          <a:xfrm>
            <a:off x="719667" y="1960034"/>
            <a:ext cx="3213100" cy="3367617"/>
          </a:xfrm>
          <a:prstGeom prst="rect">
            <a:avLst/>
          </a:prstGeom>
          <a:noFill/>
          <a:ln w="9525">
            <a:noFill/>
            <a:miter lim="800000"/>
            <a:headEnd/>
            <a:tailEnd/>
          </a:ln>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a:ext>
            </a:extLst>
          </a:blip>
          <a:srcRect b="-476"/>
          <a:stretch>
            <a:fillRect/>
          </a:stretch>
        </p:blipFill>
        <p:spPr bwMode="auto">
          <a:xfrm>
            <a:off x="9681634" y="-6350"/>
            <a:ext cx="2510367" cy="6864351"/>
          </a:xfrm>
          <a:prstGeom prst="rect">
            <a:avLst/>
          </a:prstGeom>
          <a:noFill/>
          <a:ln w="9525">
            <a:noFill/>
            <a:miter lim="800000"/>
            <a:headEnd/>
            <a:tailEnd/>
          </a:ln>
        </p:spPr>
      </p:pic>
      <p:pic>
        <p:nvPicPr>
          <p:cNvPr id="7" name="Picture 2" descr="S:\F15015_Copernicus\3_Work\330_Work-in-process\SC4_BackgroundMat\PPT\item Copernicus\logo-ce-horizontal-en-negatif.png"/>
          <p:cNvPicPr>
            <a:picLocks noChangeAspect="1" noChangeArrowheads="1"/>
          </p:cNvPicPr>
          <p:nvPr userDrawn="1"/>
        </p:nvPicPr>
        <p:blipFill>
          <a:blip r:embed="rId4"/>
          <a:srcRect/>
          <a:stretch>
            <a:fillRect/>
          </a:stretch>
        </p:blipFill>
        <p:spPr bwMode="auto">
          <a:xfrm>
            <a:off x="1898652" y="6199718"/>
            <a:ext cx="1528233" cy="400049"/>
          </a:xfrm>
          <a:prstGeom prst="rect">
            <a:avLst/>
          </a:prstGeom>
          <a:noFill/>
          <a:ln w="9525">
            <a:noFill/>
            <a:miter lim="800000"/>
            <a:headEnd/>
            <a:tailEnd/>
          </a:ln>
        </p:spPr>
      </p:pic>
      <p:pic>
        <p:nvPicPr>
          <p:cNvPr id="8" name="Picture 2"/>
          <p:cNvPicPr>
            <a:picLocks noChangeAspect="1" noChangeArrowheads="1"/>
          </p:cNvPicPr>
          <p:nvPr userDrawn="1"/>
        </p:nvPicPr>
        <p:blipFill>
          <a:blip r:embed="rId5"/>
          <a:srcRect/>
          <a:stretch>
            <a:fillRect/>
          </a:stretch>
        </p:blipFill>
        <p:spPr bwMode="auto">
          <a:xfrm>
            <a:off x="660400" y="6239933"/>
            <a:ext cx="1026584" cy="374651"/>
          </a:xfrm>
          <a:prstGeom prst="rect">
            <a:avLst/>
          </a:prstGeom>
          <a:noFill/>
          <a:ln w="9525">
            <a:noFill/>
            <a:miter lim="800000"/>
            <a:headEnd/>
            <a:tailEnd/>
          </a:ln>
        </p:spPr>
      </p:pic>
      <p:sp>
        <p:nvSpPr>
          <p:cNvPr id="9" name="TextBox 16"/>
          <p:cNvSpPr txBox="1"/>
          <p:nvPr userDrawn="1"/>
        </p:nvSpPr>
        <p:spPr>
          <a:xfrm>
            <a:off x="776817" y="4485218"/>
            <a:ext cx="2918883" cy="318100"/>
          </a:xfrm>
          <a:prstGeom prst="rect">
            <a:avLst/>
          </a:prstGeom>
          <a:noFill/>
        </p:spPr>
        <p:txBody>
          <a:bodyPr>
            <a:spAutoFit/>
          </a:bodyPr>
          <a:lstStyle/>
          <a:p>
            <a:pPr algn="ctr">
              <a:defRPr/>
            </a:pPr>
            <a:r>
              <a:rPr lang="es-ES" sz="1467" dirty="0" err="1">
                <a:solidFill>
                  <a:prstClr val="white"/>
                </a:solidFill>
              </a:rPr>
              <a:t>Land</a:t>
            </a:r>
            <a:r>
              <a:rPr lang="es-ES" sz="1467" dirty="0">
                <a:solidFill>
                  <a:prstClr val="white"/>
                </a:solidFill>
              </a:rPr>
              <a:t> </a:t>
            </a:r>
            <a:r>
              <a:rPr lang="es-ES" sz="1467" dirty="0" err="1">
                <a:solidFill>
                  <a:prstClr val="white"/>
                </a:solidFill>
              </a:rPr>
              <a:t>Monitoring</a:t>
            </a:r>
            <a:endParaRPr lang="en-US" sz="1467" dirty="0">
              <a:solidFill>
                <a:prstClr val="white"/>
              </a:solidFill>
            </a:endParaRPr>
          </a:p>
        </p:txBody>
      </p:sp>
      <p:sp>
        <p:nvSpPr>
          <p:cNvPr id="10" name="Date Placeholder 3"/>
          <p:cNvSpPr>
            <a:spLocks noGrp="1"/>
          </p:cNvSpPr>
          <p:nvPr>
            <p:ph type="dt" sz="half" idx="14"/>
          </p:nvPr>
        </p:nvSpPr>
        <p:spPr/>
        <p:txBody>
          <a:bodyPr/>
          <a:lstStyle>
            <a:lvl1pPr>
              <a:defRPr>
                <a:solidFill>
                  <a:schemeClr val="bg1">
                    <a:lumMod val="95000"/>
                  </a:schemeClr>
                </a:solidFill>
              </a:defRPr>
            </a:lvl1pPr>
          </a:lstStyle>
          <a:p>
            <a:pPr>
              <a:defRPr/>
            </a:pPr>
            <a:fld id="{81916D41-8397-4BE3-A748-990BAFA5ED3A}" type="datetimeFigureOut">
              <a:rPr lang="en-US">
                <a:solidFill>
                  <a:prstClr val="white">
                    <a:lumMod val="95000"/>
                  </a:prstClr>
                </a:solidFill>
              </a:rPr>
              <a:pPr>
                <a:defRPr/>
              </a:pPr>
              <a:t>10/31/2022</a:t>
            </a:fld>
            <a:endParaRPr lang="en-US">
              <a:solidFill>
                <a:prstClr val="white">
                  <a:lumMod val="95000"/>
                </a:prstClr>
              </a:solidFill>
            </a:endParaRPr>
          </a:p>
        </p:txBody>
      </p:sp>
      <p:sp>
        <p:nvSpPr>
          <p:cNvPr id="11" name="Footer Placeholder 4"/>
          <p:cNvSpPr>
            <a:spLocks noGrp="1"/>
          </p:cNvSpPr>
          <p:nvPr>
            <p:ph type="ftr" sz="quarter" idx="15"/>
          </p:nvPr>
        </p:nvSpPr>
        <p:spPr/>
        <p:txBody>
          <a:bodyPr/>
          <a:lstStyle>
            <a:lvl1pPr>
              <a:defRPr>
                <a:solidFill>
                  <a:schemeClr val="bg1">
                    <a:lumMod val="95000"/>
                  </a:schemeClr>
                </a:solidFill>
              </a:defRPr>
            </a:lvl1pPr>
          </a:lstStyle>
          <a:p>
            <a:pPr>
              <a:defRPr/>
            </a:pPr>
            <a:endParaRPr lang="en-US">
              <a:solidFill>
                <a:prstClr val="white">
                  <a:lumMod val="95000"/>
                </a:prstClr>
              </a:solidFill>
            </a:endParaRPr>
          </a:p>
        </p:txBody>
      </p:sp>
      <p:sp>
        <p:nvSpPr>
          <p:cNvPr id="12" name="Slide Number Placeholder 5"/>
          <p:cNvSpPr>
            <a:spLocks noGrp="1"/>
          </p:cNvSpPr>
          <p:nvPr>
            <p:ph type="sldNum" sz="quarter" idx="16"/>
          </p:nvPr>
        </p:nvSpPr>
        <p:spPr/>
        <p:txBody>
          <a:bodyPr/>
          <a:lstStyle>
            <a:lvl1pPr>
              <a:defRPr>
                <a:solidFill>
                  <a:schemeClr val="bg1">
                    <a:lumMod val="95000"/>
                  </a:schemeClr>
                </a:solidFill>
              </a:defRPr>
            </a:lvl1pPr>
          </a:lstStyle>
          <a:p>
            <a:pPr>
              <a:defRPr/>
            </a:pPr>
            <a:fld id="{45D4A6F8-BC20-4A22-A0F3-16B681B480A1}" type="slidenum">
              <a:rPr lang="en-US">
                <a:solidFill>
                  <a:prstClr val="white">
                    <a:lumMod val="95000"/>
                  </a:prstClr>
                </a:solidFill>
              </a:rPr>
              <a:pPr>
                <a:defRPr/>
              </a:pPr>
              <a:t>‹#›</a:t>
            </a:fld>
            <a:endParaRPr lang="en-US">
              <a:solidFill>
                <a:prstClr val="white">
                  <a:lumMod val="95000"/>
                </a:prstClr>
              </a:solidFill>
            </a:endParaRPr>
          </a:p>
        </p:txBody>
      </p:sp>
    </p:spTree>
    <p:extLst>
      <p:ext uri="{BB962C8B-B14F-4D97-AF65-F5344CB8AC3E}">
        <p14:creationId xmlns:p14="http://schemas.microsoft.com/office/powerpoint/2010/main" val="255296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19"/>
          <p:cNvGrpSpPr>
            <a:grpSpLocks/>
          </p:cNvGrpSpPr>
          <p:nvPr userDrawn="1"/>
        </p:nvGrpSpPr>
        <p:grpSpPr bwMode="auto">
          <a:xfrm>
            <a:off x="-48683" y="0"/>
            <a:ext cx="3285068" cy="6910917"/>
            <a:chOff x="-4559112" y="-241167"/>
            <a:chExt cx="2463612" cy="5183078"/>
          </a:xfrm>
        </p:grpSpPr>
        <p:pic>
          <p:nvPicPr>
            <p:cNvPr id="6" name="Picture 2" descr="S:\F15015_Copernicus\3_Work\330_Work-in-process\SC4_BackgroundMat\Visual_ID\Photos\Land_ThinkstockPhotos-544457560.jpg"/>
            <p:cNvPicPr>
              <a:picLocks noChangeAspect="1" noChangeArrowheads="1"/>
            </p:cNvPicPr>
            <p:nvPr userDrawn="1"/>
          </p:nvPicPr>
          <p:blipFill>
            <a:blip r:embed="rId2">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7" name="Rectangle 25"/>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8" name="Rectangle 29"/>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cxnSp>
        <p:nvCxnSpPr>
          <p:cNvPr id="9" name="Straight Connector 24"/>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userDrawn="1"/>
        </p:nvPicPr>
        <p:blipFill>
          <a:blip r:embed="rId3"/>
          <a:srcRect/>
          <a:stretch>
            <a:fillRect/>
          </a:stretch>
        </p:blipFill>
        <p:spPr bwMode="auto">
          <a:xfrm>
            <a:off x="71967" y="31751"/>
            <a:ext cx="1087967" cy="880533"/>
          </a:xfrm>
          <a:prstGeom prst="rect">
            <a:avLst/>
          </a:prstGeom>
          <a:noFill/>
          <a:ln w="9525">
            <a:noFill/>
            <a:miter lim="800000"/>
            <a:headEnd/>
            <a:tailEnd/>
          </a:ln>
        </p:spPr>
      </p:pic>
      <p:sp>
        <p:nvSpPr>
          <p:cNvPr id="11" name="TextBox 28"/>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4"/>
          <p:cNvSpPr>
            <a:spLocks noGrp="1"/>
          </p:cNvSpPr>
          <p:nvPr>
            <p:ph type="dt" sz="half" idx="10"/>
          </p:nvPr>
        </p:nvSpPr>
        <p:spPr/>
        <p:txBody>
          <a:bodyPr/>
          <a:lstStyle>
            <a:lvl1pPr>
              <a:defRPr/>
            </a:lvl1pPr>
          </a:lstStyle>
          <a:p>
            <a:pPr>
              <a:defRPr/>
            </a:pPr>
            <a:fld id="{88BC0A45-378C-4D99-A322-24845304500F}" type="datetimeFigureOut">
              <a:rPr lang="en-US">
                <a:solidFill>
                  <a:prstClr val="black">
                    <a:tint val="75000"/>
                  </a:prstClr>
                </a:solidFill>
              </a:rPr>
              <a:pPr>
                <a:defRPr/>
              </a:pPr>
              <a:t>10/31/2022</a:t>
            </a:fld>
            <a:endParaRPr lang="en-US">
              <a:solidFill>
                <a:prstClr val="black">
                  <a:tint val="75000"/>
                </a:prstClr>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4" name="Slide Number Placeholder 6"/>
          <p:cNvSpPr>
            <a:spLocks noGrp="1"/>
          </p:cNvSpPr>
          <p:nvPr>
            <p:ph type="sldNum" sz="quarter" idx="12"/>
          </p:nvPr>
        </p:nvSpPr>
        <p:spPr/>
        <p:txBody>
          <a:bodyPr/>
          <a:lstStyle>
            <a:lvl1pPr>
              <a:defRPr/>
            </a:lvl1pPr>
          </a:lstStyle>
          <a:p>
            <a:pPr>
              <a:defRPr/>
            </a:pPr>
            <a:fld id="{0B078C9B-E79B-4470-8C68-D0446BF17C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6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13"/>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2"/>
          <a:srcRect/>
          <a:stretch>
            <a:fillRect/>
          </a:stretch>
        </p:blipFill>
        <p:spPr bwMode="auto">
          <a:xfrm>
            <a:off x="71967" y="31751"/>
            <a:ext cx="1087967" cy="880533"/>
          </a:xfrm>
          <a:prstGeom prst="rect">
            <a:avLst/>
          </a:prstGeom>
          <a:noFill/>
          <a:ln w="9525">
            <a:noFill/>
            <a:miter lim="800000"/>
            <a:headEnd/>
            <a:tailEnd/>
          </a:ln>
        </p:spPr>
      </p:pic>
      <p:sp>
        <p:nvSpPr>
          <p:cNvPr id="9" name="TextBox 20"/>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10" name="Date Placeholder 6"/>
          <p:cNvSpPr>
            <a:spLocks noGrp="1"/>
          </p:cNvSpPr>
          <p:nvPr>
            <p:ph type="dt" sz="half" idx="10"/>
          </p:nvPr>
        </p:nvSpPr>
        <p:spPr/>
        <p:txBody>
          <a:bodyPr/>
          <a:lstStyle>
            <a:lvl1pPr>
              <a:defRPr/>
            </a:lvl1pPr>
          </a:lstStyle>
          <a:p>
            <a:pPr>
              <a:defRPr/>
            </a:pPr>
            <a:fld id="{4CB9A6B0-E2CF-4051-8282-2D8A8BFE3BA2}" type="datetimeFigureOut">
              <a:rPr lang="en-US">
                <a:solidFill>
                  <a:prstClr val="black">
                    <a:tint val="75000"/>
                  </a:prstClr>
                </a:solidFill>
              </a:rPr>
              <a:pPr>
                <a:defRPr/>
              </a:pPr>
              <a:t>10/31/2022</a:t>
            </a:fld>
            <a:endParaRPr lang="en-US">
              <a:solidFill>
                <a:prstClr val="black">
                  <a:tint val="75000"/>
                </a:prstClr>
              </a:solidFill>
            </a:endParaRPr>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8"/>
          <p:cNvSpPr>
            <a:spLocks noGrp="1"/>
          </p:cNvSpPr>
          <p:nvPr>
            <p:ph type="sldNum" sz="quarter" idx="12"/>
          </p:nvPr>
        </p:nvSpPr>
        <p:spPr/>
        <p:txBody>
          <a:bodyPr/>
          <a:lstStyle>
            <a:lvl1pPr>
              <a:defRPr/>
            </a:lvl1pPr>
          </a:lstStyle>
          <a:p>
            <a:pPr>
              <a:defRPr/>
            </a:pPr>
            <a:fld id="{25BF94EF-FF34-445B-9BDD-698107BCA0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226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48683" y="0"/>
            <a:ext cx="3285068" cy="6910917"/>
            <a:chOff x="-4559112" y="-241167"/>
            <a:chExt cx="2463612" cy="5183078"/>
          </a:xfrm>
        </p:grpSpPr>
        <p:pic>
          <p:nvPicPr>
            <p:cNvPr id="4" name="Picture 2" descr="S:\F15015_Copernicus\3_Work\330_Work-in-process\SC4_BackgroundMat\Visual_ID\Photos\Land_ThinkstockPhotos-544457560.jpg"/>
            <p:cNvPicPr>
              <a:picLocks noChangeAspect="1" noChangeArrowheads="1"/>
            </p:cNvPicPr>
            <p:nvPr userDrawn="1"/>
          </p:nvPicPr>
          <p:blipFill>
            <a:blip r:embed="rId2">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5" name="Rectangle 18"/>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6" name="Rectangle 19"/>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cxnSp>
        <p:nvCxnSpPr>
          <p:cNvPr id="7" name="Straight Connector 13"/>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3"/>
          <a:srcRect/>
          <a:stretch>
            <a:fillRect/>
          </a:stretch>
        </p:blipFill>
        <p:spPr bwMode="auto">
          <a:xfrm>
            <a:off x="71967" y="31751"/>
            <a:ext cx="1087967" cy="880533"/>
          </a:xfrm>
          <a:prstGeom prst="rect">
            <a:avLst/>
          </a:prstGeom>
          <a:noFill/>
          <a:ln w="9525">
            <a:noFill/>
            <a:miter lim="800000"/>
            <a:headEnd/>
            <a:tailEnd/>
          </a:ln>
        </p:spPr>
      </p:pic>
      <p:sp>
        <p:nvSpPr>
          <p:cNvPr id="9" name="TextBox 17"/>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sp>
        <p:nvSpPr>
          <p:cNvPr id="17"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10" name="Date Placeholder 2"/>
          <p:cNvSpPr>
            <a:spLocks noGrp="1"/>
          </p:cNvSpPr>
          <p:nvPr>
            <p:ph type="dt" sz="half" idx="10"/>
          </p:nvPr>
        </p:nvSpPr>
        <p:spPr/>
        <p:txBody>
          <a:bodyPr/>
          <a:lstStyle>
            <a:lvl1pPr>
              <a:defRPr/>
            </a:lvl1pPr>
          </a:lstStyle>
          <a:p>
            <a:pPr>
              <a:defRPr/>
            </a:pPr>
            <a:fld id="{E802800F-36E8-48C5-B964-39E5FD7536CF}" type="datetimeFigureOut">
              <a:rPr lang="en-US">
                <a:solidFill>
                  <a:prstClr val="black">
                    <a:tint val="75000"/>
                  </a:prstClr>
                </a:solidFill>
              </a:rPr>
              <a:pPr>
                <a:defRPr/>
              </a:pPr>
              <a:t>10/31/2022</a:t>
            </a:fld>
            <a:endParaRPr lang="en-US">
              <a:solidFill>
                <a:prstClr val="black">
                  <a:tint val="75000"/>
                </a:prst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4"/>
          <p:cNvSpPr>
            <a:spLocks noGrp="1"/>
          </p:cNvSpPr>
          <p:nvPr>
            <p:ph type="sldNum" sz="quarter" idx="12"/>
          </p:nvPr>
        </p:nvSpPr>
        <p:spPr/>
        <p:txBody>
          <a:bodyPr/>
          <a:lstStyle>
            <a:lvl1pPr>
              <a:defRPr/>
            </a:lvl1pPr>
          </a:lstStyle>
          <a:p>
            <a:pPr>
              <a:defRPr/>
            </a:pPr>
            <a:fld id="{DFC8D52C-6546-4D89-89CD-3C1FBB5467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497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B8C8-9F76-C04D-8F6A-55C73C834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253DCE-708E-0C41-8422-75E109657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AC4D5-91E3-404F-B825-80B085E31433}"/>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5" name="Footer Placeholder 4">
            <a:extLst>
              <a:ext uri="{FF2B5EF4-FFF2-40B4-BE49-F238E27FC236}">
                <a16:creationId xmlns:a16="http://schemas.microsoft.com/office/drawing/2014/main" id="{23C6A03E-904B-EA4B-95C6-18C8CBC9DF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0BF1A2-2815-2E48-9792-C5CDEAC3398D}"/>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2609212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4"/>
          <p:cNvGrpSpPr>
            <a:grpSpLocks/>
          </p:cNvGrpSpPr>
          <p:nvPr userDrawn="1"/>
        </p:nvGrpSpPr>
        <p:grpSpPr bwMode="auto">
          <a:xfrm>
            <a:off x="-48683" y="0"/>
            <a:ext cx="3285068" cy="6910917"/>
            <a:chOff x="-4559112" y="-241167"/>
            <a:chExt cx="2463612" cy="5183078"/>
          </a:xfrm>
        </p:grpSpPr>
        <p:pic>
          <p:nvPicPr>
            <p:cNvPr id="6" name="Picture 2" descr="S:\F15015_Copernicus\3_Work\330_Work-in-process\SC4_BackgroundMat\Visual_ID\Photos\Land_ThinkstockPhotos-544457560.jpg"/>
            <p:cNvPicPr>
              <a:picLocks noChangeAspect="1" noChangeArrowheads="1"/>
            </p:cNvPicPr>
            <p:nvPr userDrawn="1"/>
          </p:nvPicPr>
          <p:blipFill>
            <a:blip r:embed="rId2">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7" name="Rectangle 19"/>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8" name="Rectangle 20"/>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cxnSp>
        <p:nvCxnSpPr>
          <p:cNvPr id="9" name="Straight Connector 15"/>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0" name="TextBox 16"/>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pic>
        <p:nvPicPr>
          <p:cNvPr id="11" name="Picture 3"/>
          <p:cNvPicPr>
            <a:picLocks noChangeAspect="1" noChangeArrowheads="1"/>
          </p:cNvPicPr>
          <p:nvPr userDrawn="1"/>
        </p:nvPicPr>
        <p:blipFill>
          <a:blip r:embed="rId3"/>
          <a:srcRect/>
          <a:stretch>
            <a:fillRect/>
          </a:stretch>
        </p:blipFill>
        <p:spPr bwMode="auto">
          <a:xfrm>
            <a:off x="71967" y="31751"/>
            <a:ext cx="1087967" cy="880533"/>
          </a:xfrm>
          <a:prstGeom prst="rect">
            <a:avLst/>
          </a:prstGeom>
          <a:noFill/>
          <a:ln w="9525">
            <a:noFill/>
            <a:miter lim="800000"/>
            <a:headEnd/>
            <a:tailEnd/>
          </a:ln>
        </p:spPr>
      </p:pic>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Date Placeholder 4"/>
          <p:cNvSpPr>
            <a:spLocks noGrp="1"/>
          </p:cNvSpPr>
          <p:nvPr>
            <p:ph type="dt" sz="half" idx="10"/>
          </p:nvPr>
        </p:nvSpPr>
        <p:spPr/>
        <p:txBody>
          <a:bodyPr/>
          <a:lstStyle>
            <a:lvl1pPr>
              <a:defRPr/>
            </a:lvl1pPr>
          </a:lstStyle>
          <a:p>
            <a:pPr>
              <a:defRPr/>
            </a:pPr>
            <a:fld id="{C8DC8198-16C7-4236-8FD0-58EDDC05C69F}" type="datetimeFigureOut">
              <a:rPr lang="en-US">
                <a:solidFill>
                  <a:prstClr val="black">
                    <a:tint val="75000"/>
                  </a:prstClr>
                </a:solidFill>
              </a:rPr>
              <a:pPr>
                <a:defRPr/>
              </a:pPr>
              <a:t>10/31/2022</a:t>
            </a:fld>
            <a:endParaRPr lang="en-US">
              <a:solidFill>
                <a:prstClr val="black">
                  <a:tint val="75000"/>
                </a:prstClr>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4" name="Slide Number Placeholder 6"/>
          <p:cNvSpPr>
            <a:spLocks noGrp="1"/>
          </p:cNvSpPr>
          <p:nvPr>
            <p:ph type="sldNum" sz="quarter" idx="12"/>
          </p:nvPr>
        </p:nvSpPr>
        <p:spPr/>
        <p:txBody>
          <a:bodyPr/>
          <a:lstStyle>
            <a:lvl1pPr>
              <a:defRPr/>
            </a:lvl1pPr>
          </a:lstStyle>
          <a:p>
            <a:pPr>
              <a:defRPr/>
            </a:pPr>
            <a:fld id="{45B14B06-B59E-4134-BC85-CF122F19B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779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Titre 1"/>
          <p:cNvSpPr>
            <a:spLocks noGrp="1"/>
          </p:cNvSpPr>
          <p:nvPr>
            <p:ph type="title"/>
          </p:nvPr>
        </p:nvSpPr>
        <p:spPr>
          <a:xfrm>
            <a:off x="0" y="1"/>
            <a:ext cx="12192000" cy="1417639"/>
          </a:xfrm>
          <a:gradFill flip="none" rotWithShape="1">
            <a:gsLst>
              <a:gs pos="0">
                <a:srgbClr val="A2B43E">
                  <a:shade val="30000"/>
                  <a:satMod val="115000"/>
                </a:srgbClr>
              </a:gs>
              <a:gs pos="50000">
                <a:srgbClr val="A2B43E">
                  <a:shade val="67500"/>
                  <a:satMod val="115000"/>
                </a:srgbClr>
              </a:gs>
              <a:gs pos="100000">
                <a:srgbClr val="A2B43E">
                  <a:shade val="100000"/>
                  <a:satMod val="115000"/>
                </a:srgbClr>
              </a:gs>
            </a:gsLst>
            <a:lin ang="16200000" scaled="1"/>
            <a:tileRect/>
          </a:gradFill>
          <a:ln>
            <a:solidFill>
              <a:srgbClr val="96A528"/>
            </a:solidFill>
          </a:ln>
        </p:spPr>
        <p:txBody>
          <a:bodyPr/>
          <a:lstStyle>
            <a:lvl1pPr algn="l">
              <a:defRPr>
                <a:solidFill>
                  <a:schemeClr val="bg1"/>
                </a:solidFill>
              </a:defRPr>
            </a:lvl1pPr>
          </a:lstStyle>
          <a:p>
            <a:r>
              <a:rPr lang="fr-FR" dirty="0"/>
              <a:t>Cliquez pour modifier le style du titre</a:t>
            </a:r>
            <a:endParaRPr lang="en-US" dirty="0"/>
          </a:p>
        </p:txBody>
      </p:sp>
    </p:spTree>
    <p:extLst>
      <p:ext uri="{BB962C8B-B14F-4D97-AF65-F5344CB8AC3E}">
        <p14:creationId xmlns:p14="http://schemas.microsoft.com/office/powerpoint/2010/main" val="1576297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Vito-Titel+bullets-blauw">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1680001" y="6174911"/>
            <a:ext cx="8084889" cy="365125"/>
          </a:xfrm>
        </p:spPr>
        <p:txBody>
          <a:bodyPr lIns="0" tIns="0" rIns="0" bIns="0" anchor="t" anchorCtr="0"/>
          <a:lstStyle>
            <a:lvl1pPr algn="l">
              <a:defRPr sz="1000" b="0" i="1">
                <a:solidFill>
                  <a:schemeClr val="tx2"/>
                </a:solidFill>
              </a:defRPr>
            </a:lvl1pPr>
          </a:lstStyle>
          <a:p>
            <a:r>
              <a:rPr lang="nl-NL">
                <a:solidFill>
                  <a:srgbClr val="1F497D"/>
                </a:solidFill>
              </a:rPr>
              <a:t>Voettekst invulling</a:t>
            </a:r>
            <a:endParaRPr lang="nl-NL" dirty="0">
              <a:solidFill>
                <a:srgbClr val="1F497D"/>
              </a:solidFill>
            </a:endParaRPr>
          </a:p>
        </p:txBody>
      </p:sp>
      <p:sp>
        <p:nvSpPr>
          <p:cNvPr id="6" name="Tijdelijke aanduiding voor dianummer 5"/>
          <p:cNvSpPr>
            <a:spLocks noGrp="1"/>
          </p:cNvSpPr>
          <p:nvPr>
            <p:ph type="sldNum" sz="quarter" idx="12"/>
          </p:nvPr>
        </p:nvSpPr>
        <p:spPr>
          <a:xfrm>
            <a:off x="816000" y="6172271"/>
            <a:ext cx="708000" cy="365125"/>
          </a:xfrm>
        </p:spPr>
        <p:txBody>
          <a:bodyPr lIns="0" tIns="0" rIns="0" bIns="0" anchor="t" anchorCtr="0"/>
          <a:lstStyle>
            <a:lvl1pPr algn="l">
              <a:defRPr sz="800">
                <a:solidFill>
                  <a:schemeClr val="tx2"/>
                </a:solidFill>
              </a:defRPr>
            </a:lvl1pPr>
          </a:lstStyle>
          <a:p>
            <a:fld id="{90B3C938-B854-8048-B577-623D12B3138F}" type="slidenum">
              <a:rPr lang="nl-NL" smtClean="0">
                <a:solidFill>
                  <a:srgbClr val="1F497D"/>
                </a:solidFill>
              </a:rPr>
              <a:pPr/>
              <a:t>‹#›</a:t>
            </a:fld>
            <a:endParaRPr lang="nl-NL">
              <a:solidFill>
                <a:srgbClr val="1F497D"/>
              </a:solidFill>
            </a:endParaRPr>
          </a:p>
        </p:txBody>
      </p:sp>
      <p:sp>
        <p:nvSpPr>
          <p:cNvPr id="7" name="Rechthoek 6"/>
          <p:cNvSpPr/>
          <p:nvPr/>
        </p:nvSpPr>
        <p:spPr>
          <a:xfrm>
            <a:off x="816000" y="540000"/>
            <a:ext cx="11376000" cy="316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sz="2400">
              <a:solidFill>
                <a:prstClr val="white"/>
              </a:solidFill>
            </a:endParaRPr>
          </a:p>
        </p:txBody>
      </p:sp>
      <p:sp>
        <p:nvSpPr>
          <p:cNvPr id="2" name="Titel 1"/>
          <p:cNvSpPr>
            <a:spLocks noGrp="1"/>
          </p:cNvSpPr>
          <p:nvPr>
            <p:ph type="title"/>
          </p:nvPr>
        </p:nvSpPr>
        <p:spPr>
          <a:xfrm>
            <a:off x="1008000" y="540002"/>
            <a:ext cx="10747367" cy="316799"/>
          </a:xfrm>
        </p:spPr>
        <p:txBody>
          <a:bodyPr wrap="none" lIns="0" tIns="0" rIns="0" bIns="0" anchor="t" anchorCtr="0">
            <a:noAutofit/>
          </a:bodyPr>
          <a:lstStyle>
            <a:lvl1pPr algn="l">
              <a:defRPr sz="1700" b="0" i="0" cap="all">
                <a:solidFill>
                  <a:schemeClr val="bg1"/>
                </a:solidFill>
              </a:defRPr>
            </a:lvl1pPr>
          </a:lstStyle>
          <a:p>
            <a:r>
              <a:rPr lang="en-US"/>
              <a:t>Click to edit Master title style</a:t>
            </a:r>
            <a:endParaRPr lang="nl-NL" dirty="0"/>
          </a:p>
        </p:txBody>
      </p:sp>
      <p:cxnSp>
        <p:nvCxnSpPr>
          <p:cNvPr id="12" name="Rechte verbindingslijn 11"/>
          <p:cNvCxnSpPr/>
          <p:nvPr/>
        </p:nvCxnSpPr>
        <p:spPr>
          <a:xfrm>
            <a:off x="816000" y="6084000"/>
            <a:ext cx="10560000" cy="0"/>
          </a:xfrm>
          <a:prstGeom prst="line">
            <a:avLst/>
          </a:prstGeom>
          <a:ln w="63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3"/>
          </p:nvPr>
        </p:nvSpPr>
        <p:spPr>
          <a:xfrm>
            <a:off x="1007999" y="1052287"/>
            <a:ext cx="9983853" cy="4729239"/>
          </a:xfrm>
        </p:spPr>
        <p:txBody>
          <a:bodyPr lIns="0" tIns="0" rIns="0" bIns="0">
            <a:noAutofit/>
          </a:bodyPr>
          <a:lstStyle>
            <a:lvl1pPr marL="215995" indent="-215995">
              <a:buClr>
                <a:schemeClr val="accent1"/>
              </a:buClr>
              <a:buFont typeface="Wingdings" charset="2"/>
              <a:buChar char="§"/>
              <a:defRPr sz="1500"/>
            </a:lvl1pPr>
            <a:lvl2pPr marL="431989" indent="-215995">
              <a:spcBef>
                <a:spcPts val="0"/>
              </a:spcBef>
              <a:buClr>
                <a:schemeClr val="accent1"/>
              </a:buClr>
              <a:buFont typeface="Wingdings" charset="2"/>
              <a:buChar char="§"/>
              <a:defRPr sz="1500"/>
            </a:lvl2pPr>
            <a:lvl3pPr marL="647984" indent="-215995">
              <a:spcBef>
                <a:spcPts val="0"/>
              </a:spcBef>
              <a:buClr>
                <a:schemeClr val="accent1"/>
              </a:buClr>
              <a:buFont typeface="Wingdings" charset="2"/>
              <a:buChar char="§"/>
              <a:defRPr sz="1500"/>
            </a:lvl3pPr>
            <a:lvl4pPr marL="863978" indent="-215995">
              <a:spcBef>
                <a:spcPts val="0"/>
              </a:spcBef>
              <a:buClr>
                <a:schemeClr val="accent1"/>
              </a:buClr>
              <a:buFont typeface="Wingdings" charset="2"/>
              <a:buChar char="§"/>
              <a:defRPr sz="1500"/>
            </a:lvl4pPr>
            <a:lvl5pPr marL="1079973" indent="-215995">
              <a:spcBef>
                <a:spcPts val="0"/>
              </a:spcBef>
              <a:buClr>
                <a:schemeClr val="accent1"/>
              </a:buClr>
              <a:buFont typeface="Wingdings" charset="2"/>
              <a:buChar cha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Rechthoek 6"/>
          <p:cNvSpPr/>
          <p:nvPr userDrawn="1"/>
        </p:nvSpPr>
        <p:spPr>
          <a:xfrm>
            <a:off x="816000" y="540000"/>
            <a:ext cx="11376000" cy="31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sz="2400">
              <a:solidFill>
                <a:prstClr val="white"/>
              </a:solidFill>
            </a:endParaRPr>
          </a:p>
        </p:txBody>
      </p:sp>
      <p:cxnSp>
        <p:nvCxnSpPr>
          <p:cNvPr id="11" name="Rechte verbindingslijn 11"/>
          <p:cNvCxnSpPr/>
          <p:nvPr userDrawn="1"/>
        </p:nvCxnSpPr>
        <p:spPr>
          <a:xfrm>
            <a:off x="816000" y="6084000"/>
            <a:ext cx="10560000"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85515" y="6126855"/>
            <a:ext cx="1651605" cy="469392"/>
          </a:xfrm>
          <a:prstGeom prst="rect">
            <a:avLst/>
          </a:prstGeom>
        </p:spPr>
      </p:pic>
    </p:spTree>
    <p:extLst>
      <p:ext uri="{BB962C8B-B14F-4D97-AF65-F5344CB8AC3E}">
        <p14:creationId xmlns:p14="http://schemas.microsoft.com/office/powerpoint/2010/main" val="648575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srcRect/>
          <a:stretch>
            <a:fillRect/>
          </a:stretch>
        </p:blipFill>
        <p:spPr bwMode="auto">
          <a:xfrm>
            <a:off x="0" y="10584"/>
            <a:ext cx="12192000" cy="6858000"/>
          </a:xfrm>
          <a:prstGeom prst="rect">
            <a:avLst/>
          </a:prstGeom>
          <a:noFill/>
          <a:ln w="9525">
            <a:noFill/>
            <a:miter lim="800000"/>
            <a:headEnd/>
            <a:tailEnd/>
          </a:ln>
        </p:spPr>
      </p:pic>
      <p:pic>
        <p:nvPicPr>
          <p:cNvPr id="5" name="Picture 2"/>
          <p:cNvPicPr>
            <a:picLocks noChangeAspect="1" noChangeArrowheads="1"/>
          </p:cNvPicPr>
          <p:nvPr userDrawn="1"/>
        </p:nvPicPr>
        <p:blipFill>
          <a:blip r:embed="rId3"/>
          <a:srcRect/>
          <a:stretch>
            <a:fillRect/>
          </a:stretch>
        </p:blipFill>
        <p:spPr bwMode="auto">
          <a:xfrm>
            <a:off x="2832101" y="6225117"/>
            <a:ext cx="1621367" cy="548216"/>
          </a:xfrm>
          <a:prstGeom prst="rect">
            <a:avLst/>
          </a:prstGeom>
          <a:noFill/>
          <a:ln w="9525">
            <a:noFill/>
            <a:miter lim="800000"/>
            <a:headEnd/>
            <a:tailEnd/>
          </a:ln>
        </p:spPr>
      </p:pic>
      <p:sp>
        <p:nvSpPr>
          <p:cNvPr id="6" name="Footer Placeholder 4"/>
          <p:cNvSpPr txBox="1">
            <a:spLocks/>
          </p:cNvSpPr>
          <p:nvPr userDrawn="1"/>
        </p:nvSpPr>
        <p:spPr>
          <a:xfrm>
            <a:off x="2734734" y="6639984"/>
            <a:ext cx="2410884" cy="228600"/>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dirty="0"/>
          </a:p>
        </p:txBody>
      </p:sp>
      <p:grpSp>
        <p:nvGrpSpPr>
          <p:cNvPr id="7" name="Group 15"/>
          <p:cNvGrpSpPr>
            <a:grpSpLocks/>
          </p:cNvGrpSpPr>
          <p:nvPr userDrawn="1"/>
        </p:nvGrpSpPr>
        <p:grpSpPr bwMode="auto">
          <a:xfrm>
            <a:off x="6659033" y="6187023"/>
            <a:ext cx="3244851" cy="643968"/>
            <a:chOff x="4956128" y="4640810"/>
            <a:chExt cx="2433814" cy="482959"/>
          </a:xfrm>
        </p:grpSpPr>
        <p:sp>
          <p:nvSpPr>
            <p:cNvPr id="8" name="TextBox 16"/>
            <p:cNvSpPr txBox="1"/>
            <p:nvPr userDrawn="1"/>
          </p:nvSpPr>
          <p:spPr>
            <a:xfrm>
              <a:off x="5116478" y="4655097"/>
              <a:ext cx="985908" cy="176917"/>
            </a:xfrm>
            <a:prstGeom prst="rect">
              <a:avLst/>
            </a:prstGeom>
            <a:noFill/>
          </p:spPr>
          <p:txBody>
            <a:bodyPr>
              <a:spAutoFit/>
            </a:bodyPr>
            <a:lstStyle/>
            <a:p>
              <a:pPr fontAlgn="auto">
                <a:spcBef>
                  <a:spcPts val="0"/>
                </a:spcBef>
                <a:spcAft>
                  <a:spcPts val="0"/>
                </a:spcAft>
                <a:defRPr/>
              </a:pPr>
              <a:r>
                <a:rPr lang="es-ES" sz="933" dirty="0" err="1">
                  <a:solidFill>
                    <a:schemeClr val="bg1"/>
                  </a:solidFill>
                  <a:latin typeface="+mn-lt"/>
                </a:rPr>
                <a:t>Copernicus</a:t>
              </a:r>
              <a:r>
                <a:rPr lang="es-ES" sz="933" dirty="0">
                  <a:solidFill>
                    <a:schemeClr val="bg1"/>
                  </a:solidFill>
                  <a:latin typeface="+mn-lt"/>
                </a:rPr>
                <a:t> EU</a:t>
              </a:r>
              <a:endParaRPr lang="en-US" sz="933" dirty="0">
                <a:solidFill>
                  <a:schemeClr val="bg1"/>
                </a:solidFill>
                <a:latin typeface="+mn-lt"/>
              </a:endParaRPr>
            </a:p>
          </p:txBody>
        </p:sp>
        <p:sp>
          <p:nvSpPr>
            <p:cNvPr id="9" name="TextBox 17"/>
            <p:cNvSpPr txBox="1"/>
            <p:nvPr userDrawn="1"/>
          </p:nvSpPr>
          <p:spPr>
            <a:xfrm>
              <a:off x="5116478" y="4910676"/>
              <a:ext cx="985908" cy="176917"/>
            </a:xfrm>
            <a:prstGeom prst="rect">
              <a:avLst/>
            </a:prstGeom>
            <a:noFill/>
          </p:spPr>
          <p:txBody>
            <a:bodyPr>
              <a:spAutoFit/>
            </a:bodyPr>
            <a:lstStyle/>
            <a:p>
              <a:pPr fontAlgn="auto">
                <a:spcBef>
                  <a:spcPts val="0"/>
                </a:spcBef>
                <a:spcAft>
                  <a:spcPts val="0"/>
                </a:spcAft>
                <a:defRPr/>
              </a:pPr>
              <a:r>
                <a:rPr lang="es-ES" sz="933" dirty="0" err="1">
                  <a:solidFill>
                    <a:schemeClr val="bg1"/>
                  </a:solidFill>
                  <a:latin typeface="+mn-lt"/>
                </a:rPr>
                <a:t>Copernicus</a:t>
              </a:r>
              <a:r>
                <a:rPr lang="es-ES" sz="933" dirty="0">
                  <a:solidFill>
                    <a:schemeClr val="bg1"/>
                  </a:solidFill>
                  <a:latin typeface="+mn-lt"/>
                </a:rPr>
                <a:t> EU</a:t>
              </a:r>
              <a:endParaRPr lang="en-US" sz="933" dirty="0">
                <a:solidFill>
                  <a:schemeClr val="bg1"/>
                </a:solidFill>
                <a:latin typeface="+mn-lt"/>
              </a:endParaRPr>
            </a:p>
          </p:txBody>
        </p:sp>
        <p:sp>
          <p:nvSpPr>
            <p:cNvPr id="10" name="TextBox 18"/>
            <p:cNvSpPr txBox="1"/>
            <p:nvPr userDrawn="1"/>
          </p:nvSpPr>
          <p:spPr>
            <a:xfrm>
              <a:off x="6108736" y="4910676"/>
              <a:ext cx="1281206" cy="176917"/>
            </a:xfrm>
            <a:prstGeom prst="rect">
              <a:avLst/>
            </a:prstGeom>
            <a:noFill/>
          </p:spPr>
          <p:txBody>
            <a:bodyPr>
              <a:spAutoFit/>
            </a:bodyPr>
            <a:lstStyle/>
            <a:p>
              <a:pPr fontAlgn="auto">
                <a:spcBef>
                  <a:spcPts val="0"/>
                </a:spcBef>
                <a:spcAft>
                  <a:spcPts val="0"/>
                </a:spcAft>
                <a:defRPr/>
              </a:pPr>
              <a:r>
                <a:rPr lang="es-ES" sz="933" dirty="0">
                  <a:solidFill>
                    <a:schemeClr val="bg1"/>
                  </a:solidFill>
                  <a:latin typeface="+mn-lt"/>
                </a:rPr>
                <a:t>www.copernicus.eu</a:t>
              </a:r>
              <a:endParaRPr lang="en-US" sz="933" dirty="0">
                <a:solidFill>
                  <a:schemeClr val="bg1"/>
                </a:solidFill>
                <a:latin typeface="+mn-lt"/>
              </a:endParaRPr>
            </a:p>
          </p:txBody>
        </p:sp>
        <p:sp>
          <p:nvSpPr>
            <p:cNvPr id="11" name="TextBox 19"/>
            <p:cNvSpPr txBox="1"/>
            <p:nvPr userDrawn="1"/>
          </p:nvSpPr>
          <p:spPr>
            <a:xfrm>
              <a:off x="6111912" y="4655097"/>
              <a:ext cx="985909" cy="176917"/>
            </a:xfrm>
            <a:prstGeom prst="rect">
              <a:avLst/>
            </a:prstGeom>
            <a:noFill/>
          </p:spPr>
          <p:txBody>
            <a:bodyPr>
              <a:spAutoFit/>
            </a:bodyPr>
            <a:lstStyle/>
            <a:p>
              <a:pPr fontAlgn="auto">
                <a:spcBef>
                  <a:spcPts val="0"/>
                </a:spcBef>
                <a:spcAft>
                  <a:spcPts val="0"/>
                </a:spcAft>
                <a:defRPr/>
              </a:pPr>
              <a:r>
                <a:rPr lang="es-ES" sz="933" dirty="0" err="1">
                  <a:solidFill>
                    <a:schemeClr val="bg1"/>
                  </a:solidFill>
                  <a:latin typeface="+mn-lt"/>
                </a:rPr>
                <a:t>Copernicus</a:t>
              </a:r>
              <a:r>
                <a:rPr lang="es-ES" sz="933" dirty="0">
                  <a:solidFill>
                    <a:schemeClr val="bg1"/>
                  </a:solidFill>
                  <a:latin typeface="+mn-lt"/>
                </a:rPr>
                <a:t> EU</a:t>
              </a:r>
              <a:endParaRPr lang="en-US" sz="933" dirty="0">
                <a:solidFill>
                  <a:schemeClr val="bg1"/>
                </a:solidFill>
                <a:latin typeface="+mn-lt"/>
              </a:endParaRPr>
            </a:p>
          </p:txBody>
        </p:sp>
        <p:pic>
          <p:nvPicPr>
            <p:cNvPr id="12" name="Picture 2"/>
            <p:cNvPicPr>
              <a:picLocks noChangeAspect="1" noChangeArrowheads="1"/>
            </p:cNvPicPr>
            <p:nvPr userDrawn="1"/>
          </p:nvPicPr>
          <p:blipFill>
            <a:blip r:embed="rId4"/>
            <a:srcRect/>
            <a:stretch>
              <a:fillRect/>
            </a:stretch>
          </p:blipFill>
          <p:spPr bwMode="auto">
            <a:xfrm>
              <a:off x="5912373" y="4640810"/>
              <a:ext cx="258089" cy="482959"/>
            </a:xfrm>
            <a:prstGeom prst="rect">
              <a:avLst/>
            </a:prstGeom>
            <a:noFill/>
            <a:ln w="9525">
              <a:noFill/>
              <a:miter lim="800000"/>
              <a:headEnd/>
              <a:tailEnd/>
            </a:ln>
          </p:spPr>
        </p:pic>
        <p:pic>
          <p:nvPicPr>
            <p:cNvPr id="13" name="Picture 3"/>
            <p:cNvPicPr>
              <a:picLocks noChangeAspect="1" noChangeArrowheads="1"/>
            </p:cNvPicPr>
            <p:nvPr userDrawn="1"/>
          </p:nvPicPr>
          <p:blipFill>
            <a:blip r:embed="rId5"/>
            <a:srcRect/>
            <a:stretch>
              <a:fillRect/>
            </a:stretch>
          </p:blipFill>
          <p:spPr bwMode="auto">
            <a:xfrm>
              <a:off x="4956128" y="4644461"/>
              <a:ext cx="236220" cy="469952"/>
            </a:xfrm>
            <a:prstGeom prst="rect">
              <a:avLst/>
            </a:prstGeom>
            <a:noFill/>
            <a:ln w="9525">
              <a:noFill/>
              <a:miter lim="800000"/>
              <a:headEnd/>
              <a:tailEnd/>
            </a:ln>
          </p:spPr>
        </p:pic>
      </p:grpSp>
      <p:sp>
        <p:nvSpPr>
          <p:cNvPr id="2" name="Title 1"/>
          <p:cNvSpPr>
            <a:spLocks noGrp="1"/>
          </p:cNvSpPr>
          <p:nvPr>
            <p:ph type="ctrTitle"/>
          </p:nvPr>
        </p:nvSpPr>
        <p:spPr>
          <a:xfrm>
            <a:off x="5006016" y="3429335"/>
            <a:ext cx="6237717" cy="747515"/>
          </a:xfrm>
        </p:spPr>
        <p:txBody>
          <a:bodyPr>
            <a:noAutofit/>
          </a:bodyPr>
          <a:lstStyle>
            <a:lvl1pPr algn="l">
              <a:defRPr sz="3733" b="0" spc="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006016" y="4197085"/>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Modifier le style des sous-titres du masque</a:t>
            </a:r>
            <a:endParaRPr lang="en-US" dirty="0"/>
          </a:p>
        </p:txBody>
      </p:sp>
    </p:spTree>
    <p:extLst>
      <p:ext uri="{BB962C8B-B14F-4D97-AF65-F5344CB8AC3E}">
        <p14:creationId xmlns:p14="http://schemas.microsoft.com/office/powerpoint/2010/main" val="3608511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30E80FE-74CB-452C-82C8-F746F7CF903F}" type="datetimeFigureOut">
              <a:rPr lang="en-GB" smtClean="0"/>
              <a:t>31/10/2022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754984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0E80FE-74CB-452C-82C8-F746F7CF903F}" type="datetimeFigureOut">
              <a:rPr lang="en-GB" smtClean="0"/>
              <a:t>31/10/2022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1791877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0E80FE-74CB-452C-82C8-F746F7CF903F}" type="datetimeFigureOut">
              <a:rPr lang="en-GB" smtClean="0"/>
              <a:t>31/10/2022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2019518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30E80FE-74CB-452C-82C8-F746F7CF903F}" type="datetimeFigureOut">
              <a:rPr lang="en-GB" smtClean="0"/>
              <a:t>31/10/2022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306275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30E80FE-74CB-452C-82C8-F746F7CF903F}" type="datetimeFigureOut">
              <a:rPr lang="en-GB" smtClean="0"/>
              <a:t>31/10/2022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2750869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30E80FE-74CB-452C-82C8-F746F7CF903F}" type="datetimeFigureOut">
              <a:rPr lang="en-GB" smtClean="0"/>
              <a:t>31/10/2022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410662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A767-6E14-C843-8BBA-DF17547231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A89DF4-CC4E-AF43-B2EC-91956D1C90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3D98F-767D-2B4F-A1C9-5711F9BD3298}"/>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5" name="Footer Placeholder 4">
            <a:extLst>
              <a:ext uri="{FF2B5EF4-FFF2-40B4-BE49-F238E27FC236}">
                <a16:creationId xmlns:a16="http://schemas.microsoft.com/office/drawing/2014/main" id="{078C0F3F-A9F6-074F-8DCA-7FAC3F7C38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8B994C-1AB4-734B-8795-E4A1B8471005}"/>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2040598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80FE-74CB-452C-82C8-F746F7CF903F}" type="datetimeFigureOut">
              <a:rPr lang="en-GB" smtClean="0"/>
              <a:t>31/10/2022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493725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0E80FE-74CB-452C-82C8-F746F7CF903F}" type="datetimeFigureOut">
              <a:rPr lang="en-GB" smtClean="0"/>
              <a:t>31/10/2022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518821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0E80FE-74CB-452C-82C8-F746F7CF903F}" type="datetimeFigureOut">
              <a:rPr lang="en-GB" smtClean="0"/>
              <a:t>31/10/2022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2239558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0E80FE-74CB-452C-82C8-F746F7CF903F}" type="datetimeFigureOut">
              <a:rPr lang="en-GB" smtClean="0"/>
              <a:t>31/10/2022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1885083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0E80FE-74CB-452C-82C8-F746F7CF903F}" type="datetimeFigureOut">
              <a:rPr lang="en-GB" smtClean="0"/>
              <a:t>31/10/2022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946A5-54F8-450E-8C5C-B83684E656B3}" type="slidenum">
              <a:rPr lang="en-GB" smtClean="0"/>
              <a:t>‹#›</a:t>
            </a:fld>
            <a:endParaRPr lang="en-GB"/>
          </a:p>
        </p:txBody>
      </p:sp>
    </p:spTree>
    <p:extLst>
      <p:ext uri="{BB962C8B-B14F-4D97-AF65-F5344CB8AC3E}">
        <p14:creationId xmlns:p14="http://schemas.microsoft.com/office/powerpoint/2010/main" val="3784256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11"/>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userDrawn="1"/>
        </p:nvPicPr>
        <p:blipFill>
          <a:blip r:embed="rId2"/>
          <a:srcRect/>
          <a:stretch>
            <a:fillRect/>
          </a:stretch>
        </p:blipFill>
        <p:spPr bwMode="auto">
          <a:xfrm>
            <a:off x="71967" y="31751"/>
            <a:ext cx="1087967" cy="880533"/>
          </a:xfrm>
          <a:prstGeom prst="rect">
            <a:avLst/>
          </a:prstGeom>
          <a:noFill/>
          <a:ln w="9525">
            <a:noFill/>
            <a:miter lim="800000"/>
            <a:headEnd/>
            <a:tailEnd/>
          </a:ln>
        </p:spPr>
      </p:pic>
      <p:sp>
        <p:nvSpPr>
          <p:cNvPr id="6" name="TextBox 18"/>
          <p:cNvSpPr txBox="1"/>
          <p:nvPr userDrawn="1"/>
        </p:nvSpPr>
        <p:spPr>
          <a:xfrm>
            <a:off x="-48684" y="819151"/>
            <a:ext cx="1305984" cy="543867"/>
          </a:xfrm>
          <a:prstGeom prst="rect">
            <a:avLst/>
          </a:prstGeom>
          <a:noFill/>
        </p:spPr>
        <p:txBody>
          <a:bodyPr>
            <a:spAutoFit/>
          </a:bodyPr>
          <a:lstStyle/>
          <a:p>
            <a:pPr algn="ctr" fontAlgn="auto">
              <a:spcBef>
                <a:spcPts val="0"/>
              </a:spcBef>
              <a:spcAft>
                <a:spcPts val="0"/>
              </a:spcAft>
              <a:defRPr/>
            </a:pPr>
            <a:r>
              <a:rPr lang="es-ES" sz="1467" dirty="0" err="1">
                <a:solidFill>
                  <a:srgbClr val="B0BF27"/>
                </a:solidFill>
                <a:latin typeface="+mn-lt"/>
              </a:rPr>
              <a:t>Land</a:t>
            </a:r>
            <a:r>
              <a:rPr lang="es-ES" sz="1467" dirty="0">
                <a:solidFill>
                  <a:srgbClr val="B0BF27"/>
                </a:solidFill>
                <a:latin typeface="+mn-lt"/>
              </a:rPr>
              <a:t> </a:t>
            </a:r>
            <a:r>
              <a:rPr lang="es-ES" sz="1467" dirty="0" err="1">
                <a:solidFill>
                  <a:srgbClr val="B0BF27"/>
                </a:solidFill>
                <a:latin typeface="+mn-lt"/>
              </a:rPr>
              <a:t>Monitoring</a:t>
            </a:r>
            <a:endParaRPr lang="en-US" sz="1467" dirty="0">
              <a:solidFill>
                <a:srgbClr val="B0BF27"/>
              </a:solidFill>
              <a:latin typeface="+mn-lt"/>
            </a:endParaRPr>
          </a:p>
        </p:txBody>
      </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7" name="Date Placeholder 3"/>
          <p:cNvSpPr>
            <a:spLocks noGrp="1"/>
          </p:cNvSpPr>
          <p:nvPr>
            <p:ph type="dt" sz="half" idx="10"/>
          </p:nvPr>
        </p:nvSpPr>
        <p:spPr>
          <a:xfrm>
            <a:off x="609600" y="6572251"/>
            <a:ext cx="2844800" cy="364067"/>
          </a:xfrm>
        </p:spPr>
        <p:txBody>
          <a:bodyPr/>
          <a:lstStyle>
            <a:lvl1pPr>
              <a:defRPr/>
            </a:lvl1pPr>
          </a:lstStyle>
          <a:p>
            <a:pPr>
              <a:defRPr/>
            </a:pPr>
            <a:fld id="{FC1E6653-6587-4B96-84B8-9B811E1F0AF5}" type="datetimeFigureOut">
              <a:rPr lang="en-US"/>
              <a:pPr>
                <a:defRPr/>
              </a:pPr>
              <a:t>10/31/2022</a:t>
            </a:fld>
            <a:endParaRPr lang="en-US"/>
          </a:p>
        </p:txBody>
      </p:sp>
      <p:sp>
        <p:nvSpPr>
          <p:cNvPr id="8" name="Footer Placeholder 4"/>
          <p:cNvSpPr>
            <a:spLocks noGrp="1"/>
          </p:cNvSpPr>
          <p:nvPr>
            <p:ph type="ftr" sz="quarter" idx="11"/>
          </p:nvPr>
        </p:nvSpPr>
        <p:spPr>
          <a:xfrm>
            <a:off x="4165600" y="6572251"/>
            <a:ext cx="3860800" cy="364067"/>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7600" y="6572251"/>
            <a:ext cx="2844800" cy="364067"/>
          </a:xfrm>
        </p:spPr>
        <p:txBody>
          <a:bodyPr/>
          <a:lstStyle>
            <a:lvl1pPr>
              <a:defRPr/>
            </a:lvl1pPr>
          </a:lstStyle>
          <a:p>
            <a:pPr>
              <a:defRPr/>
            </a:pPr>
            <a:fld id="{5D7E79CA-5E7A-4108-8FBE-BDD398EA50AC}" type="slidenum">
              <a:rPr lang="en-US"/>
              <a:pPr>
                <a:defRPr/>
              </a:pPr>
              <a:t>‹#›</a:t>
            </a:fld>
            <a:endParaRPr lang="en-US"/>
          </a:p>
        </p:txBody>
      </p:sp>
    </p:spTree>
    <p:extLst>
      <p:ext uri="{BB962C8B-B14F-4D97-AF65-F5344CB8AC3E}">
        <p14:creationId xmlns:p14="http://schemas.microsoft.com/office/powerpoint/2010/main" val="2236311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7"/>
          <p:cNvSpPr/>
          <p:nvPr userDrawn="1"/>
        </p:nvSpPr>
        <p:spPr>
          <a:xfrm>
            <a:off x="-33867" y="-6350"/>
            <a:ext cx="12192000" cy="6858001"/>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lumMod val="95000"/>
                </a:prstClr>
              </a:solidFill>
            </a:endParaRPr>
          </a:p>
        </p:txBody>
      </p:sp>
      <p:pic>
        <p:nvPicPr>
          <p:cNvPr id="5" name="Picture 2" descr="S:\F15015_Copernicus\3_Work\330_Work-in-process\SC4_BackgroundMat\PPT\item Copernicus\Icon-01.png"/>
          <p:cNvPicPr>
            <a:picLocks noChangeAspect="1" noChangeArrowheads="1"/>
          </p:cNvPicPr>
          <p:nvPr userDrawn="1"/>
        </p:nvPicPr>
        <p:blipFill>
          <a:blip r:embed="rId2">
            <a:grayscl/>
            <a:biLevel thresh="50000"/>
          </a:blip>
          <a:srcRect/>
          <a:stretch>
            <a:fillRect/>
          </a:stretch>
        </p:blipFill>
        <p:spPr bwMode="auto">
          <a:xfrm>
            <a:off x="719667" y="1960034"/>
            <a:ext cx="3213100" cy="3367617"/>
          </a:xfrm>
          <a:prstGeom prst="rect">
            <a:avLst/>
          </a:prstGeom>
          <a:noFill/>
          <a:ln w="9525">
            <a:noFill/>
            <a:miter lim="800000"/>
            <a:headEnd/>
            <a:tailEnd/>
          </a:ln>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a:ext>
            </a:extLst>
          </a:blip>
          <a:srcRect b="-476"/>
          <a:stretch>
            <a:fillRect/>
          </a:stretch>
        </p:blipFill>
        <p:spPr bwMode="auto">
          <a:xfrm>
            <a:off x="9681634" y="-6350"/>
            <a:ext cx="2510367" cy="6864351"/>
          </a:xfrm>
          <a:prstGeom prst="rect">
            <a:avLst/>
          </a:prstGeom>
          <a:noFill/>
          <a:ln w="9525">
            <a:noFill/>
            <a:miter lim="800000"/>
            <a:headEnd/>
            <a:tailEnd/>
          </a:ln>
        </p:spPr>
      </p:pic>
      <p:pic>
        <p:nvPicPr>
          <p:cNvPr id="7" name="Picture 2" descr="S:\F15015_Copernicus\3_Work\330_Work-in-process\SC4_BackgroundMat\PPT\item Copernicus\logo-ce-horizontal-en-negatif.png"/>
          <p:cNvPicPr>
            <a:picLocks noChangeAspect="1" noChangeArrowheads="1"/>
          </p:cNvPicPr>
          <p:nvPr userDrawn="1"/>
        </p:nvPicPr>
        <p:blipFill>
          <a:blip r:embed="rId4"/>
          <a:srcRect/>
          <a:stretch>
            <a:fillRect/>
          </a:stretch>
        </p:blipFill>
        <p:spPr bwMode="auto">
          <a:xfrm>
            <a:off x="1898652" y="6199718"/>
            <a:ext cx="1528233" cy="400049"/>
          </a:xfrm>
          <a:prstGeom prst="rect">
            <a:avLst/>
          </a:prstGeom>
          <a:noFill/>
          <a:ln w="9525">
            <a:noFill/>
            <a:miter lim="800000"/>
            <a:headEnd/>
            <a:tailEnd/>
          </a:ln>
        </p:spPr>
      </p:pic>
      <p:pic>
        <p:nvPicPr>
          <p:cNvPr id="8" name="Picture 2"/>
          <p:cNvPicPr>
            <a:picLocks noChangeAspect="1" noChangeArrowheads="1"/>
          </p:cNvPicPr>
          <p:nvPr userDrawn="1"/>
        </p:nvPicPr>
        <p:blipFill>
          <a:blip r:embed="rId5"/>
          <a:srcRect/>
          <a:stretch>
            <a:fillRect/>
          </a:stretch>
        </p:blipFill>
        <p:spPr bwMode="auto">
          <a:xfrm>
            <a:off x="660400" y="6239933"/>
            <a:ext cx="1026584" cy="374651"/>
          </a:xfrm>
          <a:prstGeom prst="rect">
            <a:avLst/>
          </a:prstGeom>
          <a:noFill/>
          <a:ln w="9525">
            <a:noFill/>
            <a:miter lim="800000"/>
            <a:headEnd/>
            <a:tailEnd/>
          </a:ln>
        </p:spPr>
      </p:pic>
      <p:sp>
        <p:nvSpPr>
          <p:cNvPr id="9" name="TextBox 16"/>
          <p:cNvSpPr txBox="1"/>
          <p:nvPr userDrawn="1"/>
        </p:nvSpPr>
        <p:spPr>
          <a:xfrm>
            <a:off x="776817" y="4485218"/>
            <a:ext cx="2918883" cy="318100"/>
          </a:xfrm>
          <a:prstGeom prst="rect">
            <a:avLst/>
          </a:prstGeom>
          <a:noFill/>
        </p:spPr>
        <p:txBody>
          <a:bodyPr>
            <a:spAutoFit/>
          </a:bodyPr>
          <a:lstStyle/>
          <a:p>
            <a:pPr algn="ctr">
              <a:defRPr/>
            </a:pPr>
            <a:r>
              <a:rPr lang="es-ES" sz="1467" dirty="0" err="1">
                <a:solidFill>
                  <a:prstClr val="white"/>
                </a:solidFill>
              </a:rPr>
              <a:t>Land</a:t>
            </a:r>
            <a:r>
              <a:rPr lang="es-ES" sz="1467" dirty="0">
                <a:solidFill>
                  <a:prstClr val="white"/>
                </a:solidFill>
              </a:rPr>
              <a:t> </a:t>
            </a:r>
            <a:r>
              <a:rPr lang="es-ES" sz="1467" dirty="0" err="1">
                <a:solidFill>
                  <a:prstClr val="white"/>
                </a:solidFill>
              </a:rPr>
              <a:t>Monitoring</a:t>
            </a:r>
            <a:endParaRPr lang="en-US" sz="1467" dirty="0">
              <a:solidFill>
                <a:prstClr val="white"/>
              </a:solidFill>
            </a:endParaRPr>
          </a:p>
        </p:txBody>
      </p:sp>
      <p:sp>
        <p:nvSpPr>
          <p:cNvPr id="10" name="Date Placeholder 3"/>
          <p:cNvSpPr>
            <a:spLocks noGrp="1"/>
          </p:cNvSpPr>
          <p:nvPr>
            <p:ph type="dt" sz="half" idx="14"/>
          </p:nvPr>
        </p:nvSpPr>
        <p:spPr/>
        <p:txBody>
          <a:bodyPr/>
          <a:lstStyle>
            <a:lvl1pPr>
              <a:defRPr>
                <a:solidFill>
                  <a:schemeClr val="bg1">
                    <a:lumMod val="95000"/>
                  </a:schemeClr>
                </a:solidFill>
              </a:defRPr>
            </a:lvl1pPr>
          </a:lstStyle>
          <a:p>
            <a:pPr>
              <a:defRPr/>
            </a:pPr>
            <a:fld id="{81916D41-8397-4BE3-A748-990BAFA5ED3A}" type="datetimeFigureOut">
              <a:rPr lang="en-US">
                <a:solidFill>
                  <a:prstClr val="white">
                    <a:lumMod val="95000"/>
                  </a:prstClr>
                </a:solidFill>
              </a:rPr>
              <a:pPr>
                <a:defRPr/>
              </a:pPr>
              <a:t>10/31/2022</a:t>
            </a:fld>
            <a:endParaRPr lang="en-US">
              <a:solidFill>
                <a:prstClr val="white">
                  <a:lumMod val="95000"/>
                </a:prstClr>
              </a:solidFill>
            </a:endParaRPr>
          </a:p>
        </p:txBody>
      </p:sp>
      <p:sp>
        <p:nvSpPr>
          <p:cNvPr id="11" name="Footer Placeholder 4"/>
          <p:cNvSpPr>
            <a:spLocks noGrp="1"/>
          </p:cNvSpPr>
          <p:nvPr>
            <p:ph type="ftr" sz="quarter" idx="15"/>
          </p:nvPr>
        </p:nvSpPr>
        <p:spPr/>
        <p:txBody>
          <a:bodyPr/>
          <a:lstStyle>
            <a:lvl1pPr>
              <a:defRPr>
                <a:solidFill>
                  <a:schemeClr val="bg1">
                    <a:lumMod val="95000"/>
                  </a:schemeClr>
                </a:solidFill>
              </a:defRPr>
            </a:lvl1pPr>
          </a:lstStyle>
          <a:p>
            <a:pPr>
              <a:defRPr/>
            </a:pPr>
            <a:endParaRPr lang="en-US">
              <a:solidFill>
                <a:prstClr val="white">
                  <a:lumMod val="95000"/>
                </a:prstClr>
              </a:solidFill>
            </a:endParaRPr>
          </a:p>
        </p:txBody>
      </p:sp>
      <p:sp>
        <p:nvSpPr>
          <p:cNvPr id="12" name="Slide Number Placeholder 5"/>
          <p:cNvSpPr>
            <a:spLocks noGrp="1"/>
          </p:cNvSpPr>
          <p:nvPr>
            <p:ph type="sldNum" sz="quarter" idx="16"/>
          </p:nvPr>
        </p:nvSpPr>
        <p:spPr/>
        <p:txBody>
          <a:bodyPr/>
          <a:lstStyle>
            <a:lvl1pPr>
              <a:defRPr>
                <a:solidFill>
                  <a:schemeClr val="bg1">
                    <a:lumMod val="95000"/>
                  </a:schemeClr>
                </a:solidFill>
              </a:defRPr>
            </a:lvl1pPr>
          </a:lstStyle>
          <a:p>
            <a:pPr>
              <a:defRPr/>
            </a:pPr>
            <a:fld id="{45D4A6F8-BC20-4A22-A0F3-16B681B480A1}" type="slidenum">
              <a:rPr lang="en-US">
                <a:solidFill>
                  <a:prstClr val="white">
                    <a:lumMod val="95000"/>
                  </a:prstClr>
                </a:solidFill>
              </a:rPr>
              <a:pPr>
                <a:defRPr/>
              </a:pPr>
              <a:t>‹#›</a:t>
            </a:fld>
            <a:endParaRPr lang="en-US">
              <a:solidFill>
                <a:prstClr val="white">
                  <a:lumMod val="95000"/>
                </a:prstClr>
              </a:solidFill>
            </a:endParaRPr>
          </a:p>
        </p:txBody>
      </p:sp>
    </p:spTree>
    <p:extLst>
      <p:ext uri="{BB962C8B-B14F-4D97-AF65-F5344CB8AC3E}">
        <p14:creationId xmlns:p14="http://schemas.microsoft.com/office/powerpoint/2010/main" val="1903327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48683" y="0"/>
            <a:ext cx="3285068" cy="6910917"/>
            <a:chOff x="-4559112" y="-241167"/>
            <a:chExt cx="2463612" cy="5183078"/>
          </a:xfrm>
        </p:grpSpPr>
        <p:pic>
          <p:nvPicPr>
            <p:cNvPr id="4" name="Picture 2" descr="S:\F15015_Copernicus\3_Work\330_Work-in-process\SC4_BackgroundMat\Visual_ID\Photos\Land_ThinkstockPhotos-544457560.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5" name="Rectangle 18"/>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6" name="Rectangle 19"/>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cxnSp>
        <p:nvCxnSpPr>
          <p:cNvPr id="7" name="Straight Connector 13"/>
          <p:cNvCxnSpPr/>
          <p:nvPr userDrawn="1"/>
        </p:nvCxnSpPr>
        <p:spPr>
          <a:xfrm>
            <a:off x="575733" y="1416051"/>
            <a:ext cx="0" cy="5183716"/>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967" y="31751"/>
            <a:ext cx="1087967" cy="880533"/>
          </a:xfrm>
          <a:prstGeom prst="rect">
            <a:avLst/>
          </a:prstGeom>
          <a:noFill/>
          <a:ln w="9525">
            <a:noFill/>
            <a:miter lim="800000"/>
            <a:headEnd/>
            <a:tailEnd/>
          </a:ln>
        </p:spPr>
      </p:pic>
      <p:sp>
        <p:nvSpPr>
          <p:cNvPr id="9" name="TextBox 17"/>
          <p:cNvSpPr txBox="1"/>
          <p:nvPr userDrawn="1"/>
        </p:nvSpPr>
        <p:spPr>
          <a:xfrm>
            <a:off x="-48684" y="819151"/>
            <a:ext cx="1305984" cy="543867"/>
          </a:xfrm>
          <a:prstGeom prst="rect">
            <a:avLst/>
          </a:prstGeom>
          <a:noFill/>
        </p:spPr>
        <p:txBody>
          <a:bodyPr>
            <a:spAutoFit/>
          </a:bodyPr>
          <a:lstStyle/>
          <a:p>
            <a:pPr algn="ctr">
              <a:defRPr/>
            </a:pPr>
            <a:r>
              <a:rPr lang="es-ES" sz="1467" dirty="0" err="1">
                <a:solidFill>
                  <a:srgbClr val="B0BF27"/>
                </a:solidFill>
              </a:rPr>
              <a:t>Land</a:t>
            </a:r>
            <a:r>
              <a:rPr lang="es-ES" sz="1467" dirty="0">
                <a:solidFill>
                  <a:srgbClr val="B0BF27"/>
                </a:solidFill>
              </a:rPr>
              <a:t> </a:t>
            </a:r>
            <a:r>
              <a:rPr lang="es-ES" sz="1467" dirty="0" err="1">
                <a:solidFill>
                  <a:srgbClr val="B0BF27"/>
                </a:solidFill>
              </a:rPr>
              <a:t>Monitoring</a:t>
            </a:r>
            <a:endParaRPr lang="en-US" sz="1467" dirty="0">
              <a:solidFill>
                <a:srgbClr val="B0BF27"/>
              </a:solidFill>
            </a:endParaRPr>
          </a:p>
        </p:txBody>
      </p:sp>
      <p:sp>
        <p:nvSpPr>
          <p:cNvPr id="17" name="Title 1"/>
          <p:cNvSpPr>
            <a:spLocks noGrp="1"/>
          </p:cNvSpPr>
          <p:nvPr>
            <p:ph type="title"/>
          </p:nvPr>
        </p:nvSpPr>
        <p:spPr>
          <a:xfrm>
            <a:off x="1156939" y="340616"/>
            <a:ext cx="10425461" cy="353563"/>
          </a:xfrm>
          <a:solidFill>
            <a:srgbClr val="B0BF27"/>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10" name="Date Placeholder 2"/>
          <p:cNvSpPr>
            <a:spLocks noGrp="1"/>
          </p:cNvSpPr>
          <p:nvPr>
            <p:ph type="dt" sz="half" idx="10"/>
          </p:nvPr>
        </p:nvSpPr>
        <p:spPr/>
        <p:txBody>
          <a:bodyPr/>
          <a:lstStyle>
            <a:lvl1pPr>
              <a:defRPr/>
            </a:lvl1pPr>
          </a:lstStyle>
          <a:p>
            <a:pPr>
              <a:defRPr/>
            </a:pPr>
            <a:fld id="{E802800F-36E8-48C5-B964-39E5FD7536CF}" type="datetimeFigureOut">
              <a:rPr lang="en-US">
                <a:solidFill>
                  <a:prstClr val="black">
                    <a:tint val="75000"/>
                  </a:prstClr>
                </a:solidFill>
              </a:rPr>
              <a:pPr>
                <a:defRPr/>
              </a:pPr>
              <a:t>10/31/2022</a:t>
            </a:fld>
            <a:endParaRPr lang="en-US">
              <a:solidFill>
                <a:prstClr val="black">
                  <a:tint val="75000"/>
                </a:prst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4"/>
          <p:cNvSpPr>
            <a:spLocks noGrp="1"/>
          </p:cNvSpPr>
          <p:nvPr>
            <p:ph type="sldNum" sz="quarter" idx="12"/>
          </p:nvPr>
        </p:nvSpPr>
        <p:spPr/>
        <p:txBody>
          <a:bodyPr/>
          <a:lstStyle>
            <a:lvl1pPr>
              <a:defRPr/>
            </a:lvl1pPr>
          </a:lstStyle>
          <a:p>
            <a:pPr>
              <a:defRPr/>
            </a:pPr>
            <a:fld id="{DFC8D52C-6546-4D89-89CD-3C1FBB5467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7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B15C-438F-D548-B3A7-108BF01323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A90EF9-87B3-0646-8887-C582AAEBFF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DE2C5E-6250-7244-805E-E10385E137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13B726-A3DE-9644-859D-D6EFF299A6C7}"/>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6" name="Footer Placeholder 5">
            <a:extLst>
              <a:ext uri="{FF2B5EF4-FFF2-40B4-BE49-F238E27FC236}">
                <a16:creationId xmlns:a16="http://schemas.microsoft.com/office/drawing/2014/main" id="{5209445B-3B07-354F-BD02-0AE05A0BD0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5E0120-9EF8-824D-8990-0E3222ABE1FC}"/>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280993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9BB1-5260-F243-B98D-242C5F4599E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378D64-AA9A-9643-B226-AF83909A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C537E1-4059-9440-A149-6D912C793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FADF0D-351D-B146-A256-5A87CC67E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4B04C-F196-C744-B216-D9A776AA87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F7D6EE-213A-1D43-A333-43F349BE2108}"/>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8" name="Footer Placeholder 7">
            <a:extLst>
              <a:ext uri="{FF2B5EF4-FFF2-40B4-BE49-F238E27FC236}">
                <a16:creationId xmlns:a16="http://schemas.microsoft.com/office/drawing/2014/main" id="{3846ECEC-8EFE-694E-B1D3-846DDFFE1B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24AA80-1824-D04A-A2DF-585D4F3A0F23}"/>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419246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8002-CF8F-3B4C-B3D8-C71A85696D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0ACF33-38A1-1C49-9C2A-98A8A09ED42B}"/>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4" name="Footer Placeholder 3">
            <a:extLst>
              <a:ext uri="{FF2B5EF4-FFF2-40B4-BE49-F238E27FC236}">
                <a16:creationId xmlns:a16="http://schemas.microsoft.com/office/drawing/2014/main" id="{9AA52FFC-29C3-4E43-A39F-05FC812EEC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463B67-B76C-DD44-8D47-84D3078EE8FB}"/>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2839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2E955-437A-8340-BDD4-4EF4499971D6}"/>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3" name="Footer Placeholder 2">
            <a:extLst>
              <a:ext uri="{FF2B5EF4-FFF2-40B4-BE49-F238E27FC236}">
                <a16:creationId xmlns:a16="http://schemas.microsoft.com/office/drawing/2014/main" id="{E086BD9A-0F41-DE41-A00B-B2A7EAC014D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49B435-E196-FA45-908F-87CFDDA96BE7}"/>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3557880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1EE0-B7CE-6C40-9533-F4A52AFB9D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CFA734-C780-024C-A119-0040B8F5A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A87FAB-DBB2-0045-B459-C4F2D2BF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F71A1A-FB62-C844-B876-918FFCB03799}"/>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6" name="Footer Placeholder 5">
            <a:extLst>
              <a:ext uri="{FF2B5EF4-FFF2-40B4-BE49-F238E27FC236}">
                <a16:creationId xmlns:a16="http://schemas.microsoft.com/office/drawing/2014/main" id="{F30F196C-9114-0540-8B7D-432FCF709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9429A8-26B9-C44F-9663-D789087A0E75}"/>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374386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285B-58F3-494A-B0AB-3DB1466FD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D237D2-731A-F943-A5AF-2898FE4E2D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A5FB64-9340-CF4E-9BFA-A812B125C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865E-5E2D-D54C-B3F9-A7C33E836FC5}"/>
              </a:ext>
            </a:extLst>
          </p:cNvPr>
          <p:cNvSpPr>
            <a:spLocks noGrp="1"/>
          </p:cNvSpPr>
          <p:nvPr>
            <p:ph type="dt" sz="half" idx="10"/>
          </p:nvPr>
        </p:nvSpPr>
        <p:spPr/>
        <p:txBody>
          <a:bodyPr/>
          <a:lstStyle/>
          <a:p>
            <a:fld id="{2970C2A4-549F-084E-ACEE-FB90C885E892}" type="datetimeFigureOut">
              <a:rPr lang="en-GB" smtClean="0"/>
              <a:t>31/10/2022</a:t>
            </a:fld>
            <a:endParaRPr lang="en-GB"/>
          </a:p>
        </p:txBody>
      </p:sp>
      <p:sp>
        <p:nvSpPr>
          <p:cNvPr id="6" name="Footer Placeholder 5">
            <a:extLst>
              <a:ext uri="{FF2B5EF4-FFF2-40B4-BE49-F238E27FC236}">
                <a16:creationId xmlns:a16="http://schemas.microsoft.com/office/drawing/2014/main" id="{5414D80A-35A8-324B-AD3D-6AE46037EE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A26536-0F3C-B74E-8262-6538C6F99740}"/>
              </a:ext>
            </a:extLst>
          </p:cNvPr>
          <p:cNvSpPr>
            <a:spLocks noGrp="1"/>
          </p:cNvSpPr>
          <p:nvPr>
            <p:ph type="sldNum" sz="quarter" idx="12"/>
          </p:nvPr>
        </p:nvSpPr>
        <p:spPr/>
        <p:txBody>
          <a:bodyPr/>
          <a:lstStyle/>
          <a:p>
            <a:fld id="{0B982007-A9A1-3A47-901E-4AA4E3F37A7F}" type="slidenum">
              <a:rPr lang="en-GB" smtClean="0"/>
              <a:t>‹#›</a:t>
            </a:fld>
            <a:endParaRPr lang="en-GB"/>
          </a:p>
        </p:txBody>
      </p:sp>
    </p:spTree>
    <p:extLst>
      <p:ext uri="{BB962C8B-B14F-4D97-AF65-F5344CB8AC3E}">
        <p14:creationId xmlns:p14="http://schemas.microsoft.com/office/powerpoint/2010/main" val="77320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04D0B-325D-884E-B363-9D4FF99A1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F9A105-F7D8-6E45-97FD-EE1EB0392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5A4C52-C65A-F74C-9A10-C2F89ACAD8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0C2A4-549F-084E-ACEE-FB90C885E892}" type="datetimeFigureOut">
              <a:rPr lang="en-GB" smtClean="0"/>
              <a:t>31/10/2022</a:t>
            </a:fld>
            <a:endParaRPr lang="en-GB"/>
          </a:p>
        </p:txBody>
      </p:sp>
      <p:sp>
        <p:nvSpPr>
          <p:cNvPr id="5" name="Footer Placeholder 4">
            <a:extLst>
              <a:ext uri="{FF2B5EF4-FFF2-40B4-BE49-F238E27FC236}">
                <a16:creationId xmlns:a16="http://schemas.microsoft.com/office/drawing/2014/main" id="{7FF5B66C-2A8B-E540-B905-B98EA4E0D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353069-E6AB-A441-AD1A-F075EBD12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82007-A9A1-3A47-901E-4AA4E3F37A7F}" type="slidenum">
              <a:rPr lang="en-GB" smtClean="0"/>
              <a:t>‹#›</a:t>
            </a:fld>
            <a:endParaRPr lang="en-GB"/>
          </a:p>
        </p:txBody>
      </p:sp>
    </p:spTree>
    <p:extLst>
      <p:ext uri="{BB962C8B-B14F-4D97-AF65-F5344CB8AC3E}">
        <p14:creationId xmlns:p14="http://schemas.microsoft.com/office/powerpoint/2010/main" val="3131142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09600" y="27516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Text Placeholder 2"/>
          <p:cNvSpPr>
            <a:spLocks noGrp="1"/>
          </p:cNvSpPr>
          <p:nvPr>
            <p:ph type="body" idx="1"/>
          </p:nvPr>
        </p:nvSpPr>
        <p:spPr bwMode="auto">
          <a:xfrm>
            <a:off x="609600" y="1600201"/>
            <a:ext cx="109728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578600"/>
            <a:ext cx="2844800" cy="364067"/>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defRPr>
            </a:lvl1pPr>
          </a:lstStyle>
          <a:p>
            <a:pPr>
              <a:defRPr/>
            </a:pPr>
            <a:fld id="{5F898547-F69E-4D2C-82E7-8690E6806D0D}" type="datetimeFigureOut">
              <a:rPr lang="en-US">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578600"/>
            <a:ext cx="3860800" cy="364067"/>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578600"/>
            <a:ext cx="2844800" cy="364067"/>
          </a:xfrm>
          <a:prstGeom prst="rect">
            <a:avLst/>
          </a:prstGeom>
        </p:spPr>
        <p:txBody>
          <a:bodyPr vert="horz" lIns="91440" tIns="45720" rIns="91440" bIns="45720" rtlCol="0" anchor="ctr"/>
          <a:lstStyle>
            <a:lvl1pPr algn="r" fontAlgn="auto">
              <a:spcBef>
                <a:spcPts val="0"/>
              </a:spcBef>
              <a:spcAft>
                <a:spcPts val="0"/>
              </a:spcAft>
              <a:defRPr sz="1600">
                <a:solidFill>
                  <a:schemeClr val="tx1">
                    <a:tint val="75000"/>
                  </a:schemeClr>
                </a:solidFill>
                <a:latin typeface="+mn-lt"/>
              </a:defRPr>
            </a:lvl1pPr>
          </a:lstStyle>
          <a:p>
            <a:pPr>
              <a:defRPr/>
            </a:pPr>
            <a:fld id="{1E2C9119-B751-438C-A749-5453FAC785D5}" type="slidenum">
              <a:rPr lang="en-US">
                <a:solidFill>
                  <a:prstClr val="black">
                    <a:tint val="75000"/>
                  </a:prstClr>
                </a:solidFill>
              </a:rPr>
              <a:pPr>
                <a:defRPr/>
              </a:pPr>
              <a:t>‹#›</a:t>
            </a:fld>
            <a:endParaRPr lang="en-US">
              <a:solidFill>
                <a:prstClr val="black">
                  <a:tint val="75000"/>
                </a:prstClr>
              </a:solidFill>
            </a:endParaRPr>
          </a:p>
        </p:txBody>
      </p:sp>
      <p:pic>
        <p:nvPicPr>
          <p:cNvPr id="18439" name="Picture 2"/>
          <p:cNvPicPr>
            <a:picLocks noChangeAspect="1" noChangeArrowheads="1"/>
          </p:cNvPicPr>
          <p:nvPr userDrawn="1"/>
        </p:nvPicPr>
        <p:blipFill>
          <a:blip r:embed="rId12"/>
          <a:srcRect/>
          <a:stretch>
            <a:fillRect/>
          </a:stretch>
        </p:blipFill>
        <p:spPr bwMode="auto">
          <a:xfrm>
            <a:off x="9116484" y="6146801"/>
            <a:ext cx="2717800" cy="546100"/>
          </a:xfrm>
          <a:prstGeom prst="rect">
            <a:avLst/>
          </a:prstGeom>
          <a:noFill/>
          <a:ln w="9525">
            <a:noFill/>
            <a:miter lim="800000"/>
            <a:headEnd/>
            <a:tailEnd/>
          </a:ln>
        </p:spPr>
      </p:pic>
    </p:spTree>
    <p:extLst>
      <p:ext uri="{BB962C8B-B14F-4D97-AF65-F5344CB8AC3E}">
        <p14:creationId xmlns:p14="http://schemas.microsoft.com/office/powerpoint/2010/main" val="1313589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rtl="0" eaLnBrk="0" fontAlgn="base" hangingPunct="0">
        <a:spcBef>
          <a:spcPct val="0"/>
        </a:spcBef>
        <a:spcAft>
          <a:spcPct val="0"/>
        </a:spcAft>
        <a:defRPr sz="4267" kern="1200">
          <a:solidFill>
            <a:schemeClr val="tx1"/>
          </a:solidFill>
          <a:latin typeface="+mj-lt"/>
          <a:ea typeface="+mj-ea"/>
          <a:cs typeface="+mj-cs"/>
        </a:defRPr>
      </a:lvl1pPr>
      <a:lvl2pPr algn="ctr" rtl="0" eaLnBrk="0" fontAlgn="base" hangingPunct="0">
        <a:spcBef>
          <a:spcPct val="0"/>
        </a:spcBef>
        <a:spcAft>
          <a:spcPct val="0"/>
        </a:spcAft>
        <a:defRPr sz="4267">
          <a:solidFill>
            <a:schemeClr val="tx1"/>
          </a:solidFill>
          <a:latin typeface="Calibri" pitchFamily="34" charset="0"/>
        </a:defRPr>
      </a:lvl2pPr>
      <a:lvl3pPr algn="ctr" rtl="0" eaLnBrk="0" fontAlgn="base" hangingPunct="0">
        <a:spcBef>
          <a:spcPct val="0"/>
        </a:spcBef>
        <a:spcAft>
          <a:spcPct val="0"/>
        </a:spcAft>
        <a:defRPr sz="4267">
          <a:solidFill>
            <a:schemeClr val="tx1"/>
          </a:solidFill>
          <a:latin typeface="Calibri" pitchFamily="34" charset="0"/>
        </a:defRPr>
      </a:lvl3pPr>
      <a:lvl4pPr algn="ctr" rtl="0" eaLnBrk="0" fontAlgn="base" hangingPunct="0">
        <a:spcBef>
          <a:spcPct val="0"/>
        </a:spcBef>
        <a:spcAft>
          <a:spcPct val="0"/>
        </a:spcAft>
        <a:defRPr sz="4267">
          <a:solidFill>
            <a:schemeClr val="tx1"/>
          </a:solidFill>
          <a:latin typeface="Calibri" pitchFamily="34" charset="0"/>
        </a:defRPr>
      </a:lvl4pPr>
      <a:lvl5pPr algn="ctr" rtl="0" eaLnBrk="0" fontAlgn="base" hangingPunct="0">
        <a:spcBef>
          <a:spcPct val="0"/>
        </a:spcBef>
        <a:spcAft>
          <a:spcPct val="0"/>
        </a:spcAft>
        <a:defRPr sz="4267">
          <a:solidFill>
            <a:schemeClr val="tx1"/>
          </a:solidFill>
          <a:latin typeface="Calibri" pitchFamily="34" charset="0"/>
        </a:defRPr>
      </a:lvl5pPr>
      <a:lvl6pPr marL="609585" algn="ctr" rtl="0" fontAlgn="base">
        <a:spcBef>
          <a:spcPct val="0"/>
        </a:spcBef>
        <a:spcAft>
          <a:spcPct val="0"/>
        </a:spcAft>
        <a:defRPr sz="4267">
          <a:solidFill>
            <a:schemeClr val="tx1"/>
          </a:solidFill>
          <a:latin typeface="Calibri" pitchFamily="34" charset="0"/>
        </a:defRPr>
      </a:lvl6pPr>
      <a:lvl7pPr marL="1219170" algn="ctr" rtl="0" fontAlgn="base">
        <a:spcBef>
          <a:spcPct val="0"/>
        </a:spcBef>
        <a:spcAft>
          <a:spcPct val="0"/>
        </a:spcAft>
        <a:defRPr sz="4267">
          <a:solidFill>
            <a:schemeClr val="tx1"/>
          </a:solidFill>
          <a:latin typeface="Calibri" pitchFamily="34" charset="0"/>
        </a:defRPr>
      </a:lvl7pPr>
      <a:lvl8pPr marL="1828754" algn="ctr" rtl="0" fontAlgn="base">
        <a:spcBef>
          <a:spcPct val="0"/>
        </a:spcBef>
        <a:spcAft>
          <a:spcPct val="0"/>
        </a:spcAft>
        <a:defRPr sz="4267">
          <a:solidFill>
            <a:schemeClr val="tx1"/>
          </a:solidFill>
          <a:latin typeface="Calibri" pitchFamily="34" charset="0"/>
        </a:defRPr>
      </a:lvl8pPr>
      <a:lvl9pPr marL="2438339" algn="ctr" rtl="0" fontAlgn="base">
        <a:spcBef>
          <a:spcPct val="0"/>
        </a:spcBef>
        <a:spcAft>
          <a:spcPct val="0"/>
        </a:spcAft>
        <a:defRPr sz="42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2133"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E80FE-74CB-452C-82C8-F746F7CF903F}" type="datetimeFigureOut">
              <a:rPr lang="en-GB" smtClean="0"/>
              <a:t>31/10/2022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946A5-54F8-450E-8C5C-B83684E656B3}" type="slidenum">
              <a:rPr lang="en-GB" smtClean="0"/>
              <a:t>‹#›</a:t>
            </a:fld>
            <a:endParaRPr lang="en-GB"/>
          </a:p>
        </p:txBody>
      </p:sp>
    </p:spTree>
    <p:extLst>
      <p:ext uri="{BB962C8B-B14F-4D97-AF65-F5344CB8AC3E}">
        <p14:creationId xmlns:p14="http://schemas.microsoft.com/office/powerpoint/2010/main" val="38305077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hyperlink" Target="https://land.copernicus.eu/global/hsm" TargetMode="External"/><Relationship Id="rId3" Type="http://schemas.openxmlformats.org/officeDocument/2006/relationships/image" Target="../media/image14.png"/><Relationship Id="rId7"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researchgate.net/publication/355193296_European_Journal_of_Remote_Sensing_ISSN_Print_Quality_assurance_and_assessment_framework_for_land_cover_maps_validation_in_the_Copernicus_Hot_Spot_Monitoring_activity_Quality_assurance_and_assessment_#fullTextFileContent" TargetMode="External"/><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hyperlink" Target="https://www.researchgate.net/publication/346109313_Key_landscapes_for_conservation_land_cover_and_change_monitoring_thematic_and_validation_datasets_for_sub-Saharan_Africa" TargetMode="External"/><Relationship Id="rId4" Type="http://schemas.openxmlformats.org/officeDocument/2006/relationships/hyperlink" Target="https://www.researchgate.net/publication/353740525_An_update_and_beyond_key_landscapes_for_conservation_land_cover_and_change_monitoring_thematic_and_validation_datasets_for_the_African_Caribbean_and_Pacific_regions?_sg=BWt_oRWM4gA9rpV2AQOqzTY_jYlJtXwB1WGfpMHzjfRp5jhlwoiqb4nayBTh5nt5cqUEQnf-zX0sVBhyrt-5-9ctoRBCjR3xXnRUbGfv.WlbeNMLHGzSzfkKlkXmY93wD4gFx7Gbse8KKnERkodIdS0EmkX0CkA_GImZLSsg0hjzWKWZoFYpTAHlv1qY1JQ"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n.calameo.com/read/0033299724e497eb59e1e"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Brink_AARSE2016_C-GL-HSM.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0.tiff"/><Relationship Id="rId18" Type="http://schemas.openxmlformats.org/officeDocument/2006/relationships/image" Target="../media/image45.tiff"/><Relationship Id="rId3" Type="http://schemas.openxmlformats.org/officeDocument/2006/relationships/image" Target="../media/image14.png"/><Relationship Id="rId21" Type="http://schemas.openxmlformats.org/officeDocument/2006/relationships/image" Target="../media/image48.tiff"/><Relationship Id="rId7" Type="http://schemas.openxmlformats.org/officeDocument/2006/relationships/image" Target="../media/image34.tiff"/><Relationship Id="rId12" Type="http://schemas.openxmlformats.org/officeDocument/2006/relationships/image" Target="../media/image39.tiff"/><Relationship Id="rId17" Type="http://schemas.openxmlformats.org/officeDocument/2006/relationships/image" Target="../media/image44.tiff"/><Relationship Id="rId2" Type="http://schemas.openxmlformats.org/officeDocument/2006/relationships/notesSlide" Target="../notesSlides/notesSlide7.xml"/><Relationship Id="rId16" Type="http://schemas.openxmlformats.org/officeDocument/2006/relationships/image" Target="../media/image43.tiff"/><Relationship Id="rId20"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8.tiff"/><Relationship Id="rId24" Type="http://schemas.openxmlformats.org/officeDocument/2006/relationships/image" Target="../media/image51.png"/><Relationship Id="rId5" Type="http://schemas.openxmlformats.org/officeDocument/2006/relationships/image" Target="../media/image32.tiff"/><Relationship Id="rId15" Type="http://schemas.openxmlformats.org/officeDocument/2006/relationships/image" Target="../media/image42.tiff"/><Relationship Id="rId23" Type="http://schemas.openxmlformats.org/officeDocument/2006/relationships/image" Target="../media/image50.tiff"/><Relationship Id="rId10" Type="http://schemas.openxmlformats.org/officeDocument/2006/relationships/image" Target="../media/image37.tiff"/><Relationship Id="rId19" Type="http://schemas.openxmlformats.org/officeDocument/2006/relationships/image" Target="../media/image46.tiff"/><Relationship Id="rId4" Type="http://schemas.openxmlformats.org/officeDocument/2006/relationships/image" Target="../media/image31.tiff"/><Relationship Id="rId9" Type="http://schemas.openxmlformats.org/officeDocument/2006/relationships/image" Target="../media/image36.tiff"/><Relationship Id="rId14" Type="http://schemas.openxmlformats.org/officeDocument/2006/relationships/image" Target="../media/image41.tiff"/><Relationship Id="rId22" Type="http://schemas.openxmlformats.org/officeDocument/2006/relationships/image" Target="../media/image49.tiff"/></Relationships>
</file>

<file path=ppt/slides/_rels/slide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5917" y="3429000"/>
            <a:ext cx="6237816" cy="962025"/>
          </a:xfrm>
        </p:spPr>
        <p:txBody>
          <a:bodyPr rtlCol="0"/>
          <a:lstStyle/>
          <a:p>
            <a:pPr eaLnBrk="1" fontAlgn="auto" hangingPunct="1">
              <a:spcAft>
                <a:spcPts val="0"/>
              </a:spcAft>
              <a:defRPr/>
            </a:pPr>
            <a:r>
              <a:rPr lang="en-GB" sz="4400" dirty="0"/>
              <a:t>Copernicus</a:t>
            </a:r>
          </a:p>
        </p:txBody>
      </p:sp>
      <p:sp>
        <p:nvSpPr>
          <p:cNvPr id="3" name="TextBox 2"/>
          <p:cNvSpPr txBox="1"/>
          <p:nvPr/>
        </p:nvSpPr>
        <p:spPr>
          <a:xfrm>
            <a:off x="5362582" y="4824412"/>
            <a:ext cx="4531240" cy="800219"/>
          </a:xfrm>
          <a:prstGeom prst="rect">
            <a:avLst/>
          </a:prstGeom>
          <a:noFill/>
        </p:spPr>
        <p:txBody>
          <a:bodyPr wrap="none" rtlCol="0">
            <a:spAutoFit/>
          </a:bodyPr>
          <a:lstStyle/>
          <a:p>
            <a:pPr>
              <a:spcAft>
                <a:spcPts val="1200"/>
              </a:spcAft>
            </a:pPr>
            <a:r>
              <a:rPr lang="en-US" dirty="0">
                <a:solidFill>
                  <a:schemeClr val="bg1">
                    <a:lumMod val="95000"/>
                  </a:schemeClr>
                </a:solidFill>
              </a:rPr>
              <a:t>Presented by Andreas Brink </a:t>
            </a:r>
          </a:p>
          <a:p>
            <a:pPr>
              <a:spcAft>
                <a:spcPts val="1200"/>
              </a:spcAft>
            </a:pPr>
            <a:r>
              <a:rPr lang="en-US" dirty="0">
                <a:solidFill>
                  <a:schemeClr val="bg1">
                    <a:lumMod val="95000"/>
                  </a:schemeClr>
                </a:solidFill>
              </a:rPr>
              <a:t>Joint Research Centre – European Commission</a:t>
            </a:r>
            <a:endParaRPr lang="en-GB" dirty="0">
              <a:solidFill>
                <a:schemeClr val="bg1">
                  <a:lumMod val="95000"/>
                </a:schemeClr>
              </a:solidFill>
            </a:endParaRPr>
          </a:p>
        </p:txBody>
      </p:sp>
    </p:spTree>
    <p:extLst>
      <p:ext uri="{BB962C8B-B14F-4D97-AF65-F5344CB8AC3E}">
        <p14:creationId xmlns:p14="http://schemas.microsoft.com/office/powerpoint/2010/main" val="23440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36000" r="-3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7300" y="1080364"/>
            <a:ext cx="10325101" cy="5760640"/>
          </a:xfrm>
        </p:spPr>
        <p:txBody>
          <a:bodyPr>
            <a:normAutofit/>
          </a:bodyPr>
          <a:lstStyle/>
          <a:p>
            <a:pPr marL="452427" indent="-452427">
              <a:spcBef>
                <a:spcPts val="1200"/>
              </a:spcBef>
              <a:buClr>
                <a:srgbClr val="231F89"/>
              </a:buClr>
              <a:buFont typeface="Wingdings" charset="0"/>
              <a:buChar char="«"/>
            </a:pPr>
            <a:r>
              <a:rPr lang="en-US" sz="2400" kern="0" dirty="0">
                <a:solidFill>
                  <a:srgbClr val="002060"/>
                </a:solidFill>
                <a:ea typeface="ＭＳ Ｐゴシック" charset="0"/>
              </a:rPr>
              <a:t>To produce </a:t>
            </a:r>
            <a:r>
              <a:rPr lang="en-GB" sz="2400" kern="0" dirty="0">
                <a:solidFill>
                  <a:srgbClr val="002060"/>
                </a:solidFill>
                <a:ea typeface="ＭＳ Ｐゴシック" charset="0"/>
              </a:rPr>
              <a:t>land cover and land cover change maps and related indicators over specific Areas of Interest (AOI) using medium to high resolution satellite data (from 1 to 30m pixel size)</a:t>
            </a:r>
            <a:endParaRPr lang="en-US" sz="2400" kern="0" dirty="0">
              <a:solidFill>
                <a:srgbClr val="002060"/>
              </a:solidFill>
              <a:ea typeface="ＭＳ Ｐゴシック" charset="0"/>
            </a:endParaRPr>
          </a:p>
          <a:p>
            <a:pPr marL="452427" indent="-452427">
              <a:spcBef>
                <a:spcPts val="1200"/>
              </a:spcBef>
              <a:buClr>
                <a:srgbClr val="231F89"/>
              </a:buClr>
              <a:buFont typeface="Wingdings" charset="0"/>
              <a:buChar char="«"/>
            </a:pPr>
            <a:r>
              <a:rPr lang="en-US" sz="2400" kern="0" dirty="0">
                <a:solidFill>
                  <a:srgbClr val="002060"/>
                </a:solidFill>
                <a:ea typeface="ＭＳ Ｐゴシック" charset="0"/>
              </a:rPr>
              <a:t>To provide detailed land information on specific areas of interest globally</a:t>
            </a:r>
          </a:p>
          <a:p>
            <a:pPr marL="452427" indent="-452427">
              <a:spcBef>
                <a:spcPts val="1200"/>
              </a:spcBef>
              <a:buClr>
                <a:srgbClr val="231F89"/>
              </a:buClr>
              <a:buFont typeface="Wingdings" charset="0"/>
              <a:buChar char="«"/>
            </a:pPr>
            <a:r>
              <a:rPr lang="en-US" sz="2400" kern="0" dirty="0">
                <a:solidFill>
                  <a:srgbClr val="002060"/>
                </a:solidFill>
                <a:ea typeface="ＭＳ Ｐゴシック" charset="0"/>
              </a:rPr>
              <a:t>To answer to ad-hoc requests within the domain of the sustainable management of natural resources</a:t>
            </a:r>
          </a:p>
          <a:p>
            <a:pPr marL="452427" indent="-452427">
              <a:spcBef>
                <a:spcPts val="1200"/>
              </a:spcBef>
              <a:buClr>
                <a:srgbClr val="231F89"/>
              </a:buClr>
              <a:buFont typeface="Wingdings" charset="0"/>
              <a:buChar char="«"/>
            </a:pPr>
            <a:r>
              <a:rPr lang="en-GB" sz="2400" kern="0" dirty="0">
                <a:solidFill>
                  <a:srgbClr val="002060"/>
                </a:solidFill>
                <a:ea typeface="ＭＳ Ｐゴシック" charset="0"/>
              </a:rPr>
              <a:t>To complement the near real time global monitoring service at low resolution</a:t>
            </a:r>
            <a:endParaRPr lang="en-US" sz="2400" kern="0" dirty="0">
              <a:solidFill>
                <a:srgbClr val="002060"/>
              </a:solidFill>
              <a:ea typeface="ＭＳ Ｐゴシック" charset="0"/>
            </a:endParaRPr>
          </a:p>
          <a:p>
            <a:pPr marL="452427" indent="-452427">
              <a:spcBef>
                <a:spcPts val="1200"/>
              </a:spcBef>
              <a:buClr>
                <a:srgbClr val="231F89"/>
              </a:buClr>
              <a:buFont typeface="Wingdings" charset="0"/>
              <a:buChar char="«"/>
            </a:pPr>
            <a:endParaRPr lang="en-US" sz="2400" kern="0" dirty="0">
              <a:solidFill>
                <a:srgbClr val="002060"/>
              </a:solidFill>
              <a:ea typeface="ＭＳ Ｐゴシック" charset="0"/>
            </a:endParaRPr>
          </a:p>
          <a:p>
            <a:pPr marL="452427" indent="-452427">
              <a:spcBef>
                <a:spcPts val="1200"/>
              </a:spcBef>
              <a:buClr>
                <a:srgbClr val="231F89"/>
              </a:buClr>
              <a:buFont typeface="Wingdings" charset="0"/>
              <a:buChar char="«"/>
            </a:pPr>
            <a:r>
              <a:rPr lang="en-US" sz="2400" kern="0" dirty="0">
                <a:solidFill>
                  <a:srgbClr val="002060"/>
                </a:solidFill>
                <a:ea typeface="ＭＳ Ｐゴシック" charset="0"/>
              </a:rPr>
              <a:t>19 AOI mapped</a:t>
            </a:r>
          </a:p>
          <a:p>
            <a:pPr marL="452427" indent="-452427">
              <a:spcBef>
                <a:spcPts val="1200"/>
              </a:spcBef>
              <a:buClr>
                <a:srgbClr val="231F89"/>
              </a:buClr>
              <a:buFont typeface="Wingdings" charset="0"/>
              <a:buChar char="«"/>
            </a:pPr>
            <a:r>
              <a:rPr lang="en-US" sz="2400" kern="0" dirty="0">
                <a:solidFill>
                  <a:srgbClr val="002060"/>
                </a:solidFill>
                <a:ea typeface="ＭＳ Ｐゴシック" charset="0"/>
              </a:rPr>
              <a:t>About 1.3Mio km2 (in comparison Tanzania is about 947,300km2)</a:t>
            </a:r>
          </a:p>
        </p:txBody>
      </p:sp>
      <p:sp>
        <p:nvSpPr>
          <p:cNvPr id="3" name="Title 2"/>
          <p:cNvSpPr>
            <a:spLocks noGrp="1"/>
          </p:cNvSpPr>
          <p:nvPr>
            <p:ph type="title"/>
          </p:nvPr>
        </p:nvSpPr>
        <p:spPr/>
        <p:txBody>
          <a:bodyPr/>
          <a:lstStyle/>
          <a:p>
            <a:r>
              <a:rPr lang="en-US" dirty="0"/>
              <a:t>Hot Spot: Aim and Status</a:t>
            </a:r>
            <a:endParaRPr lang="en-GB" dirty="0"/>
          </a:p>
        </p:txBody>
      </p:sp>
    </p:spTree>
    <p:extLst>
      <p:ext uri="{BB962C8B-B14F-4D97-AF65-F5344CB8AC3E}">
        <p14:creationId xmlns:p14="http://schemas.microsoft.com/office/powerpoint/2010/main" val="252290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6939" y="909374"/>
            <a:ext cx="10160497" cy="5860184"/>
          </a:xfrm>
        </p:spPr>
      </p:pic>
      <p:sp>
        <p:nvSpPr>
          <p:cNvPr id="3" name="Title 2"/>
          <p:cNvSpPr>
            <a:spLocks noGrp="1"/>
          </p:cNvSpPr>
          <p:nvPr>
            <p:ph type="title"/>
          </p:nvPr>
        </p:nvSpPr>
        <p:spPr/>
        <p:txBody>
          <a:bodyPr/>
          <a:lstStyle/>
          <a:p>
            <a:r>
              <a:rPr lang="en-US" dirty="0"/>
              <a:t>Areas mapped</a:t>
            </a:r>
            <a:endParaRPr lang="en-GB" dirty="0"/>
          </a:p>
        </p:txBody>
      </p:sp>
      <p:sp>
        <p:nvSpPr>
          <p:cNvPr id="5" name="TextBox 4"/>
          <p:cNvSpPr txBox="1"/>
          <p:nvPr/>
        </p:nvSpPr>
        <p:spPr>
          <a:xfrm>
            <a:off x="6781643" y="6192324"/>
            <a:ext cx="4340227"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Total area:  1,273,246km2</a:t>
            </a:r>
          </a:p>
        </p:txBody>
      </p:sp>
      <p:sp>
        <p:nvSpPr>
          <p:cNvPr id="6" name="TextBox 5"/>
          <p:cNvSpPr txBox="1"/>
          <p:nvPr/>
        </p:nvSpPr>
        <p:spPr>
          <a:xfrm>
            <a:off x="1162468" y="1799032"/>
            <a:ext cx="2204945"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CAR_01 </a:t>
            </a:r>
            <a:r>
              <a:rPr kumimoji="0" lang="en-US" sz="12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Carribbean</a:t>
            </a: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Area 96,823 km2</a:t>
            </a:r>
          </a:p>
        </p:txBody>
      </p:sp>
      <p:cxnSp>
        <p:nvCxnSpPr>
          <p:cNvPr id="7" name="Straight Arrow Connector 6"/>
          <p:cNvCxnSpPr>
            <a:stCxn id="6" idx="2"/>
          </p:cNvCxnSpPr>
          <p:nvPr/>
        </p:nvCxnSpPr>
        <p:spPr>
          <a:xfrm>
            <a:off x="2264941" y="2260697"/>
            <a:ext cx="12348" cy="731340"/>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76541" y="2135025"/>
            <a:ext cx="2304420" cy="646331"/>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CAF_05_Garamba_addition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Area a 17,819 km2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Area b 11,540 km2</a:t>
            </a:r>
          </a:p>
        </p:txBody>
      </p:sp>
      <p:cxnSp>
        <p:nvCxnSpPr>
          <p:cNvPr id="11" name="Straight Arrow Connector 10"/>
          <p:cNvCxnSpPr>
            <a:stCxn id="10" idx="1"/>
          </p:cNvCxnSpPr>
          <p:nvPr/>
        </p:nvCxnSpPr>
        <p:spPr>
          <a:xfrm flipH="1">
            <a:off x="6533445" y="2458191"/>
            <a:ext cx="943096" cy="1207480"/>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2"/>
          </p:cNvCxnSpPr>
          <p:nvPr/>
        </p:nvCxnSpPr>
        <p:spPr>
          <a:xfrm flipH="1">
            <a:off x="6834490" y="2781356"/>
            <a:ext cx="1794261" cy="1056037"/>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58080" y="3907674"/>
            <a:ext cx="1963093"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EAF_04_Niassa_Selous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Area 139,166 km2</a:t>
            </a:r>
          </a:p>
        </p:txBody>
      </p:sp>
      <p:cxnSp>
        <p:nvCxnSpPr>
          <p:cNvPr id="14" name="Straight Arrow Connector 13"/>
          <p:cNvCxnSpPr>
            <a:stCxn id="13" idx="1"/>
          </p:cNvCxnSpPr>
          <p:nvPr/>
        </p:nvCxnSpPr>
        <p:spPr>
          <a:xfrm flipH="1">
            <a:off x="7282222" y="4138507"/>
            <a:ext cx="475858" cy="188444"/>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66288" y="5126260"/>
            <a:ext cx="1854201"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SAF_21_Madagascar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Area 124,015 km2</a:t>
            </a:r>
          </a:p>
        </p:txBody>
      </p:sp>
      <p:cxnSp>
        <p:nvCxnSpPr>
          <p:cNvPr id="16" name="Straight Arrow Connector 15"/>
          <p:cNvCxnSpPr/>
          <p:nvPr/>
        </p:nvCxnSpPr>
        <p:spPr>
          <a:xfrm flipH="1" flipV="1">
            <a:off x="7686956" y="4937760"/>
            <a:ext cx="379332" cy="398738"/>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7" idx="2"/>
          </p:cNvCxnSpPr>
          <p:nvPr/>
        </p:nvCxnSpPr>
        <p:spPr>
          <a:xfrm>
            <a:off x="4449064" y="2658457"/>
            <a:ext cx="1114998" cy="763986"/>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260261" y="5723441"/>
            <a:ext cx="1632178"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CAF_15-Lomami-</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30,924.6km2</a:t>
            </a:r>
          </a:p>
        </p:txBody>
      </p:sp>
      <p:sp>
        <p:nvSpPr>
          <p:cNvPr id="35" name="TextBox 34"/>
          <p:cNvSpPr txBox="1"/>
          <p:nvPr/>
        </p:nvSpPr>
        <p:spPr>
          <a:xfrm>
            <a:off x="4038238" y="5171085"/>
            <a:ext cx="1738904"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CAF_99-Yangambi- </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7,276.22km2</a:t>
            </a:r>
          </a:p>
        </p:txBody>
      </p:sp>
      <p:sp>
        <p:nvSpPr>
          <p:cNvPr id="36" name="TextBox 35"/>
          <p:cNvSpPr txBox="1"/>
          <p:nvPr/>
        </p:nvSpPr>
        <p:spPr>
          <a:xfrm>
            <a:off x="9249051" y="3386296"/>
            <a:ext cx="2093873"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PAC_01-Timor-Leste	</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Areas ca. 14,913km2 	</a:t>
            </a:r>
          </a:p>
        </p:txBody>
      </p:sp>
      <p:sp>
        <p:nvSpPr>
          <p:cNvPr id="37" name="TextBox 36"/>
          <p:cNvSpPr txBox="1"/>
          <p:nvPr/>
        </p:nvSpPr>
        <p:spPr>
          <a:xfrm>
            <a:off x="6943353" y="2854350"/>
            <a:ext cx="4374083"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CAF_05-Garamba-Lantoto-Bili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Uere</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Chinko</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-Southern-</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265,980.0km2</a:t>
            </a:r>
          </a:p>
        </p:txBody>
      </p:sp>
      <p:sp>
        <p:nvSpPr>
          <p:cNvPr id="38" name="TextBox 37"/>
          <p:cNvSpPr txBox="1"/>
          <p:nvPr/>
        </p:nvSpPr>
        <p:spPr>
          <a:xfrm>
            <a:off x="3549084" y="6276834"/>
            <a:ext cx="2546916"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CAF_11-Kundelungu-Upemba-</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47,318.1km2</a:t>
            </a:r>
          </a:p>
        </p:txBody>
      </p:sp>
      <p:cxnSp>
        <p:nvCxnSpPr>
          <p:cNvPr id="40" name="Straight Arrow Connector 39"/>
          <p:cNvCxnSpPr>
            <a:stCxn id="39" idx="2"/>
          </p:cNvCxnSpPr>
          <p:nvPr/>
        </p:nvCxnSpPr>
        <p:spPr>
          <a:xfrm>
            <a:off x="4476989" y="1510474"/>
            <a:ext cx="1453189" cy="2161499"/>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4941" y="1048809"/>
            <a:ext cx="4424096" cy="46166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CAF_01-Cross River-</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Takamanda</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-Mt Cameroon-</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Korup</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79,533.9km2</a:t>
            </a:r>
          </a:p>
        </p:txBody>
      </p:sp>
      <p:cxnSp>
        <p:nvCxnSpPr>
          <p:cNvPr id="41" name="Straight Arrow Connector 40"/>
          <p:cNvCxnSpPr>
            <a:stCxn id="37" idx="1"/>
          </p:cNvCxnSpPr>
          <p:nvPr/>
        </p:nvCxnSpPr>
        <p:spPr>
          <a:xfrm flipH="1">
            <a:off x="6596959" y="3085183"/>
            <a:ext cx="346394" cy="574540"/>
          </a:xfrm>
          <a:prstGeom prst="straightConnector1">
            <a:avLst/>
          </a:prstGeom>
          <a:ln w="12700">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8" idx="3"/>
          </p:cNvCxnSpPr>
          <p:nvPr/>
        </p:nvCxnSpPr>
        <p:spPr>
          <a:xfrm flipV="1">
            <a:off x="6096000" y="4515549"/>
            <a:ext cx="613597" cy="1992118"/>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3"/>
          </p:cNvCxnSpPr>
          <p:nvPr/>
        </p:nvCxnSpPr>
        <p:spPr>
          <a:xfrm flipV="1">
            <a:off x="5892439" y="4121136"/>
            <a:ext cx="727778" cy="1833138"/>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 idx="2"/>
          </p:cNvCxnSpPr>
          <p:nvPr/>
        </p:nvCxnSpPr>
        <p:spPr>
          <a:xfrm>
            <a:off x="10295988" y="3847961"/>
            <a:ext cx="748880" cy="493753"/>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6781645" y="3316015"/>
            <a:ext cx="161708" cy="335543"/>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5" idx="3"/>
          </p:cNvCxnSpPr>
          <p:nvPr/>
        </p:nvCxnSpPr>
        <p:spPr>
          <a:xfrm flipV="1">
            <a:off x="5777142" y="3991979"/>
            <a:ext cx="819817" cy="1409939"/>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70" idx="3"/>
          </p:cNvCxnSpPr>
          <p:nvPr/>
        </p:nvCxnSpPr>
        <p:spPr>
          <a:xfrm>
            <a:off x="4668601" y="3049799"/>
            <a:ext cx="669119" cy="459960"/>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615410" y="2818966"/>
            <a:ext cx="2053191"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WAF_05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Comoe</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Mole</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ca. 40,000km2 </a:t>
            </a:r>
          </a:p>
        </p:txBody>
      </p:sp>
      <p:sp>
        <p:nvSpPr>
          <p:cNvPr id="73" name="TextBox 72"/>
          <p:cNvSpPr txBox="1"/>
          <p:nvPr/>
        </p:nvSpPr>
        <p:spPr>
          <a:xfrm>
            <a:off x="2812954" y="3389692"/>
            <a:ext cx="1871025"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WAF_10 Tai-</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Sapo</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ca. 40,000km2  </a:t>
            </a:r>
          </a:p>
        </p:txBody>
      </p:sp>
      <p:cxnSp>
        <p:nvCxnSpPr>
          <p:cNvPr id="74" name="Straight Arrow Connector 73"/>
          <p:cNvCxnSpPr>
            <a:stCxn id="73" idx="3"/>
          </p:cNvCxnSpPr>
          <p:nvPr/>
        </p:nvCxnSpPr>
        <p:spPr>
          <a:xfrm>
            <a:off x="4683979" y="3620525"/>
            <a:ext cx="387657" cy="120067"/>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618255" y="3943085"/>
            <a:ext cx="1961833"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CAF_16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Mbam</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Djerem</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10,000km2 </a:t>
            </a:r>
          </a:p>
        </p:txBody>
      </p:sp>
      <p:cxnSp>
        <p:nvCxnSpPr>
          <p:cNvPr id="77" name="Straight Arrow Connector 76"/>
          <p:cNvCxnSpPr>
            <a:stCxn id="76" idx="3"/>
          </p:cNvCxnSpPr>
          <p:nvPr/>
        </p:nvCxnSpPr>
        <p:spPr>
          <a:xfrm flipV="1">
            <a:off x="5580088" y="3815038"/>
            <a:ext cx="465314" cy="358880"/>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290429" y="4530541"/>
            <a:ext cx="1762021"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CAF_07-Salonga</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 ca. 65,000km2</a:t>
            </a:r>
          </a:p>
        </p:txBody>
      </p:sp>
      <p:cxnSp>
        <p:nvCxnSpPr>
          <p:cNvPr id="89" name="Straight Arrow Connector 88"/>
          <p:cNvCxnSpPr>
            <a:stCxn id="88" idx="3"/>
          </p:cNvCxnSpPr>
          <p:nvPr/>
        </p:nvCxnSpPr>
        <p:spPr>
          <a:xfrm flipV="1">
            <a:off x="5052450" y="4121136"/>
            <a:ext cx="1305762" cy="640238"/>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339589" y="5626550"/>
            <a:ext cx="1968937"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none" rtlCol="0">
            <a:spAutoFit/>
          </a:bodyPr>
          <a:lstStyle/>
          <a:p>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SAF_02 Great Limpopo</a:t>
            </a:r>
          </a:p>
          <a:p>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Area ca. 65,000km2</a:t>
            </a:r>
          </a:p>
        </p:txBody>
      </p:sp>
      <p:cxnSp>
        <p:nvCxnSpPr>
          <p:cNvPr id="94" name="Straight Arrow Connector 93"/>
          <p:cNvCxnSpPr>
            <a:stCxn id="93" idx="1"/>
          </p:cNvCxnSpPr>
          <p:nvPr/>
        </p:nvCxnSpPr>
        <p:spPr>
          <a:xfrm flipH="1" flipV="1">
            <a:off x="6979420" y="5155787"/>
            <a:ext cx="360169" cy="701596"/>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8335863" y="4429052"/>
            <a:ext cx="2482365" cy="646331"/>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SAF_15 South Luangwa NP +</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SAF_14 North Luangwa N</a:t>
            </a:r>
          </a:p>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Areas ca. 35,000km2   	</a:t>
            </a:r>
          </a:p>
        </p:txBody>
      </p:sp>
      <p:cxnSp>
        <p:nvCxnSpPr>
          <p:cNvPr id="97" name="Straight Arrow Connector 96"/>
          <p:cNvCxnSpPr>
            <a:stCxn id="96" idx="1"/>
          </p:cNvCxnSpPr>
          <p:nvPr/>
        </p:nvCxnSpPr>
        <p:spPr>
          <a:xfrm flipH="1" flipV="1">
            <a:off x="6976291" y="4567753"/>
            <a:ext cx="1359572" cy="184465"/>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049592" y="3380997"/>
            <a:ext cx="2080221"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CAF_02 Greater Virunga</a:t>
            </a:r>
          </a:p>
          <a:p>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Area ca. 40,000km2 </a:t>
            </a:r>
          </a:p>
        </p:txBody>
      </p:sp>
      <p:cxnSp>
        <p:nvCxnSpPr>
          <p:cNvPr id="104" name="Straight Arrow Connector 103"/>
          <p:cNvCxnSpPr>
            <a:stCxn id="103" idx="2"/>
          </p:cNvCxnSpPr>
          <p:nvPr/>
        </p:nvCxnSpPr>
        <p:spPr>
          <a:xfrm flipH="1">
            <a:off x="6886912" y="3842662"/>
            <a:ext cx="1202791" cy="120888"/>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42006" y="2196792"/>
            <a:ext cx="1614116" cy="461665"/>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WAF_04_Wapok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Area 57,777 km2</a:t>
            </a:r>
          </a:p>
        </p:txBody>
      </p:sp>
      <p:sp>
        <p:nvSpPr>
          <p:cNvPr id="110" name="TextBox 109"/>
          <p:cNvSpPr txBox="1"/>
          <p:nvPr/>
        </p:nvSpPr>
        <p:spPr>
          <a:xfrm>
            <a:off x="7006867" y="1238313"/>
            <a:ext cx="2981979" cy="646331"/>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spAutoFit/>
          </a:bodyPr>
          <a:lstStyle/>
          <a:p>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CAF_06 </a:t>
            </a:r>
            <a:r>
              <a:rPr lang="en-US" sz="1200" dirty="0" err="1">
                <a:solidFill>
                  <a:prstClr val="white"/>
                </a:solidFill>
                <a:latin typeface="Verdana" panose="020B0604030504040204" pitchFamily="34" charset="0"/>
                <a:ea typeface="Verdana" panose="020B0604030504040204" pitchFamily="34" charset="0"/>
                <a:cs typeface="Verdana" panose="020B0604030504040204" pitchFamily="34" charset="0"/>
              </a:rPr>
              <a:t>Manovo</a:t>
            </a:r>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prstClr val="white"/>
                </a:solidFill>
                <a:latin typeface="Verdana" panose="020B0604030504040204" pitchFamily="34" charset="0"/>
                <a:ea typeface="Verdana" panose="020B0604030504040204" pitchFamily="34" charset="0"/>
                <a:cs typeface="Verdana" panose="020B0604030504040204" pitchFamily="34" charset="0"/>
              </a:rPr>
              <a:t>Gounda</a:t>
            </a:r>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-St Floris -</a:t>
            </a:r>
            <a:r>
              <a:rPr lang="en-US" sz="1200" dirty="0" err="1">
                <a:solidFill>
                  <a:prstClr val="white"/>
                </a:solidFill>
                <a:latin typeface="Verdana" panose="020B0604030504040204" pitchFamily="34" charset="0"/>
                <a:ea typeface="Verdana" panose="020B0604030504040204" pitchFamily="34" charset="0"/>
                <a:cs typeface="Verdana" panose="020B0604030504040204" pitchFamily="34" charset="0"/>
              </a:rPr>
              <a:t>Bamingui-Bangoran</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Area ca. 85,000km2</a:t>
            </a:r>
          </a:p>
        </p:txBody>
      </p:sp>
      <p:cxnSp>
        <p:nvCxnSpPr>
          <p:cNvPr id="111" name="Straight Arrow Connector 110"/>
          <p:cNvCxnSpPr>
            <a:stCxn id="110" idx="1"/>
          </p:cNvCxnSpPr>
          <p:nvPr/>
        </p:nvCxnSpPr>
        <p:spPr>
          <a:xfrm flipH="1">
            <a:off x="6399045" y="1561479"/>
            <a:ext cx="607822" cy="1986969"/>
          </a:xfrm>
          <a:prstGeom prst="straightConnector1">
            <a:avLst/>
          </a:prstGeom>
          <a:ln w="12700">
            <a:solidFill>
              <a:schemeClr val="tx1">
                <a:lumMod val="95000"/>
                <a:lumOff val="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72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Landscapes for Conservation</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07" y="703346"/>
            <a:ext cx="7976708" cy="6163820"/>
          </a:xfrm>
          <a:prstGeom prst="rect">
            <a:avLst/>
          </a:prstGeom>
          <a:solidFill>
            <a:schemeClr val="bg1"/>
          </a:solid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8235" y="823739"/>
            <a:ext cx="3741276" cy="5129939"/>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6846294" y="6213309"/>
            <a:ext cx="4012637" cy="420756"/>
          </a:xfrm>
          <a:prstGeom prst="rect">
            <a:avLst/>
          </a:prstGeom>
          <a:solidFill>
            <a:schemeClr val="bg1"/>
          </a:solidFill>
        </p:spPr>
        <p:txBody>
          <a:bodyPr wrap="none" rtlCol="0">
            <a:spAutoFit/>
          </a:bodyPr>
          <a:lstStyle/>
          <a:p>
            <a:r>
              <a:rPr lang="en-US" sz="1067" dirty="0" err="1"/>
              <a:t>Pironio</a:t>
            </a:r>
            <a:r>
              <a:rPr lang="en-US" sz="1067" dirty="0"/>
              <a:t>, E. &amp; </a:t>
            </a:r>
            <a:r>
              <a:rPr lang="en-US" sz="1067" dirty="0" err="1"/>
              <a:t>Mayaux</a:t>
            </a:r>
            <a:r>
              <a:rPr lang="en-US" sz="1067" dirty="0"/>
              <a:t>, P. ed. (2015). Larger Than Elephants - </a:t>
            </a:r>
          </a:p>
          <a:p>
            <a:r>
              <a:rPr lang="en-US" sz="1067" dirty="0"/>
              <a:t>Inputs for an EU strategic approach to wildlife conservation in Africa.</a:t>
            </a:r>
          </a:p>
        </p:txBody>
      </p:sp>
      <p:sp>
        <p:nvSpPr>
          <p:cNvPr id="8" name="Content Placeholder 1"/>
          <p:cNvSpPr>
            <a:spLocks noGrp="1"/>
          </p:cNvSpPr>
          <p:nvPr>
            <p:ph idx="1"/>
          </p:nvPr>
        </p:nvSpPr>
        <p:spPr>
          <a:xfrm>
            <a:off x="1257301" y="932723"/>
            <a:ext cx="6758913" cy="5280587"/>
          </a:xfrm>
          <a:solidFill>
            <a:srgbClr val="FFFFFF">
              <a:alpha val="74902"/>
            </a:srgbClr>
          </a:solidFill>
        </p:spPr>
        <p:txBody>
          <a:bodyPr/>
          <a:lstStyle/>
          <a:p>
            <a:pPr marL="452427" indent="-452427">
              <a:spcBef>
                <a:spcPts val="1600"/>
              </a:spcBef>
              <a:buClr>
                <a:srgbClr val="231F89"/>
              </a:buClr>
              <a:buFont typeface="Wingdings" charset="0"/>
              <a:buChar char="«"/>
            </a:pPr>
            <a:r>
              <a:rPr lang="en-US" kern="0" dirty="0">
                <a:solidFill>
                  <a:srgbClr val="002060"/>
                </a:solidFill>
                <a:latin typeface="Verdana"/>
                <a:ea typeface="ＭＳ Ｐゴシック" charset="0"/>
              </a:rPr>
              <a:t>Conservation of the core area</a:t>
            </a:r>
          </a:p>
          <a:p>
            <a:pPr marL="452427" indent="-452427">
              <a:spcBef>
                <a:spcPts val="1600"/>
              </a:spcBef>
              <a:buClr>
                <a:srgbClr val="231F89"/>
              </a:buClr>
              <a:buFont typeface="Wingdings" charset="0"/>
              <a:buChar char="«"/>
            </a:pPr>
            <a:r>
              <a:rPr lang="en-US" kern="0" dirty="0">
                <a:solidFill>
                  <a:srgbClr val="002060"/>
                </a:solidFill>
                <a:latin typeface="Verdana"/>
                <a:ea typeface="ＭＳ Ｐゴシック" charset="0"/>
              </a:rPr>
              <a:t>Economic development of the periphery</a:t>
            </a:r>
          </a:p>
          <a:p>
            <a:pPr marL="452427" indent="-452427">
              <a:spcBef>
                <a:spcPts val="1600"/>
              </a:spcBef>
              <a:buClr>
                <a:srgbClr val="231F89"/>
              </a:buClr>
              <a:buFont typeface="Wingdings" charset="0"/>
              <a:buChar char="«"/>
            </a:pPr>
            <a:r>
              <a:rPr lang="en-US" kern="0" dirty="0">
                <a:solidFill>
                  <a:srgbClr val="002060"/>
                </a:solidFill>
                <a:latin typeface="Verdana"/>
                <a:ea typeface="ＭＳ Ｐゴシック" charset="0"/>
              </a:rPr>
              <a:t>In order to alleviate poverty and reduce pressure on the park</a:t>
            </a:r>
          </a:p>
          <a:p>
            <a:pPr marL="452427" indent="-452427">
              <a:spcBef>
                <a:spcPts val="1600"/>
              </a:spcBef>
              <a:buClr>
                <a:srgbClr val="231F89"/>
              </a:buClr>
              <a:buFont typeface="Wingdings" charset="0"/>
              <a:buChar char="«"/>
            </a:pPr>
            <a:r>
              <a:rPr lang="en-US" dirty="0">
                <a:solidFill>
                  <a:srgbClr val="002060"/>
                </a:solidFill>
                <a:latin typeface="Verdana" panose="020B0604030504040204" pitchFamily="34" charset="0"/>
                <a:ea typeface="Verdana" panose="020B0604030504040204" pitchFamily="34" charset="0"/>
                <a:cs typeface="Verdana" panose="020B0604030504040204" pitchFamily="34" charset="0"/>
              </a:rPr>
              <a:t>Land-cover change is fundamental for identifying the main pressures</a:t>
            </a:r>
            <a:endParaRPr lang="en-GB"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458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83147" y="1373051"/>
          <a:ext cx="10290667" cy="4584700"/>
        </p:xfrm>
        <a:graphic>
          <a:graphicData uri="http://schemas.openxmlformats.org/drawingml/2006/table">
            <a:tbl>
              <a:tblPr firstRow="1" firstCol="1" bandRow="1">
                <a:tableStyleId>{5C22544A-7EE6-4342-B048-85BDC9FD1C3A}</a:tableStyleId>
              </a:tblPr>
              <a:tblGrid>
                <a:gridCol w="1013585">
                  <a:extLst>
                    <a:ext uri="{9D8B030D-6E8A-4147-A177-3AD203B41FA5}">
                      <a16:colId xmlns:a16="http://schemas.microsoft.com/office/drawing/2014/main" val="1207912063"/>
                    </a:ext>
                  </a:extLst>
                </a:gridCol>
                <a:gridCol w="1154806">
                  <a:extLst>
                    <a:ext uri="{9D8B030D-6E8A-4147-A177-3AD203B41FA5}">
                      <a16:colId xmlns:a16="http://schemas.microsoft.com/office/drawing/2014/main" val="2119523522"/>
                    </a:ext>
                  </a:extLst>
                </a:gridCol>
                <a:gridCol w="1034603">
                  <a:extLst>
                    <a:ext uri="{9D8B030D-6E8A-4147-A177-3AD203B41FA5}">
                      <a16:colId xmlns:a16="http://schemas.microsoft.com/office/drawing/2014/main" val="1616644675"/>
                    </a:ext>
                  </a:extLst>
                </a:gridCol>
                <a:gridCol w="3661893">
                  <a:extLst>
                    <a:ext uri="{9D8B030D-6E8A-4147-A177-3AD203B41FA5}">
                      <a16:colId xmlns:a16="http://schemas.microsoft.com/office/drawing/2014/main" val="4123371419"/>
                    </a:ext>
                  </a:extLst>
                </a:gridCol>
                <a:gridCol w="3425780">
                  <a:extLst>
                    <a:ext uri="{9D8B030D-6E8A-4147-A177-3AD203B41FA5}">
                      <a16:colId xmlns:a16="http://schemas.microsoft.com/office/drawing/2014/main" val="2499165343"/>
                    </a:ext>
                  </a:extLst>
                </a:gridCol>
              </a:tblGrid>
              <a:tr h="774700">
                <a:tc>
                  <a:txBody>
                    <a:bodyPr/>
                    <a:lstStyle/>
                    <a:p>
                      <a:pPr algn="ctr">
                        <a:spcAft>
                          <a:spcPts val="0"/>
                        </a:spcAft>
                      </a:pPr>
                      <a:r>
                        <a:rPr lang="en-US" sz="1200" dirty="0">
                          <a:effectLst/>
                        </a:rPr>
                        <a:t>Land Cover Classification and Mapping Profile level</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dirty="0">
                          <a:effectLst/>
                        </a:rPr>
                        <a:t>Description LCCS Level</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dirty="0">
                          <a:effectLst/>
                        </a:rPr>
                        <a:t>Variable Minimum Mapping Unit</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dirty="0">
                          <a:effectLst/>
                        </a:rPr>
                        <a:t>LCCS Classifier </a:t>
                      </a:r>
                      <a:endParaRPr lang="en-GB" sz="1200" dirty="0">
                        <a:effectLst/>
                      </a:endParaRPr>
                    </a:p>
                    <a:p>
                      <a:pPr algn="ctr">
                        <a:spcAft>
                          <a:spcPts val="0"/>
                        </a:spcAft>
                      </a:pPr>
                      <a:r>
                        <a:rPr lang="en-US" sz="1200" dirty="0">
                          <a:effectLst/>
                        </a:rPr>
                        <a:t>requirements and/or restrictions</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dirty="0">
                          <a:effectLst/>
                        </a:rPr>
                        <a:t>period requested</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26351479"/>
                  </a:ext>
                </a:extLst>
              </a:tr>
              <a:tr h="762000">
                <a:tc>
                  <a:txBody>
                    <a:bodyPr/>
                    <a:lstStyle/>
                    <a:p>
                      <a:pPr algn="ctr">
                        <a:spcAft>
                          <a:spcPts val="0"/>
                        </a:spcAft>
                      </a:pPr>
                      <a:r>
                        <a:rPr lang="en-US" sz="1200" dirty="0">
                          <a:effectLst/>
                        </a:rPr>
                        <a:t>A</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Generic - LCCS Dichotomous</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dirty="0">
                          <a:effectLst/>
                        </a:rPr>
                        <a:t>(b) 0.5 - 5 ha</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up to 3rd level of LCCS Dichotomous phase [8 classes]</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(a ) present [data representative for the last 2 years]</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21868022"/>
                  </a:ext>
                </a:extLst>
              </a:tr>
              <a:tr h="1905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pPr algn="ctr">
                        <a:spcAft>
                          <a:spcPts val="0"/>
                        </a:spcAft>
                      </a:pPr>
                      <a:r>
                        <a:rPr lang="en-US" sz="1200">
                          <a:effectLst/>
                        </a:rPr>
                        <a:t>(c) &gt;5 - 25 ha</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pPr algn="ctr">
                        <a:spcAft>
                          <a:spcPts val="0"/>
                        </a:spcAft>
                      </a:pPr>
                      <a:r>
                        <a:rPr lang="en-US" sz="1200">
                          <a:effectLst/>
                        </a:rPr>
                        <a:t>(b ) 2010 (+ - 5)</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83873298"/>
                  </a:ext>
                </a:extLst>
              </a:tr>
              <a:tr h="1905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pPr algn="ctr">
                        <a:spcAft>
                          <a:spcPts val="0"/>
                        </a:spcAft>
                      </a:pPr>
                      <a:r>
                        <a:rPr lang="en-US" sz="1200">
                          <a:effectLst/>
                        </a:rPr>
                        <a:t>(c ) 2000 (+ - 5)</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92178497"/>
                  </a:ext>
                </a:extLst>
              </a:tr>
              <a:tr h="1905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pPr algn="ctr">
                        <a:spcAft>
                          <a:spcPts val="0"/>
                        </a:spcAft>
                      </a:pPr>
                      <a:r>
                        <a:rPr lang="en-US" sz="1200">
                          <a:effectLst/>
                        </a:rPr>
                        <a:t>(d ) 1990 (+ - 5)</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84803513"/>
                  </a:ext>
                </a:extLst>
              </a:tr>
              <a:tr h="1905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543900755"/>
                  </a:ext>
                </a:extLst>
              </a:tr>
              <a:tr h="762000">
                <a:tc>
                  <a:txBody>
                    <a:bodyPr/>
                    <a:lstStyle/>
                    <a:p>
                      <a:pPr algn="ctr">
                        <a:spcAft>
                          <a:spcPts val="0"/>
                        </a:spcAft>
                      </a:pPr>
                      <a:r>
                        <a:rPr lang="en-US" sz="1200">
                          <a:effectLst/>
                        </a:rPr>
                        <a:t>B</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Detailed - LCCS Modular-hierarchical</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(a ) &lt; 0.5 ha</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(a ) up to level 1 of the LCCS modular phase(further to level 3 of the LCCS dichotomous phase)</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(a ) present [data representative for the last 2 years] (b ) 2010 (+ - 5)</a:t>
                      </a:r>
                      <a:endParaRPr lang="en-GB" sz="1200">
                        <a:effectLst/>
                      </a:endParaRPr>
                    </a:p>
                    <a:p>
                      <a:pPr algn="ctr">
                        <a:spcAft>
                          <a:spcPts val="0"/>
                        </a:spcAft>
                      </a:pPr>
                      <a:r>
                        <a:rPr lang="en-US" sz="1200">
                          <a:effectLst/>
                        </a:rPr>
                        <a:t>(c) 2000 (+ - 5)</a:t>
                      </a:r>
                      <a:endParaRPr lang="en-GB" sz="1200">
                        <a:effectLst/>
                      </a:endParaRPr>
                    </a:p>
                    <a:p>
                      <a:pPr algn="ctr">
                        <a:spcAft>
                          <a:spcPts val="0"/>
                        </a:spcAft>
                      </a:pPr>
                      <a:r>
                        <a:rPr lang="en-US" sz="1200">
                          <a:effectLst/>
                        </a:rPr>
                        <a:t>(d) 1990 (+ - 5)</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28058188"/>
                  </a:ext>
                </a:extLst>
              </a:tr>
              <a:tr h="11430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pPr algn="ctr">
                        <a:spcAft>
                          <a:spcPts val="0"/>
                        </a:spcAft>
                      </a:pPr>
                      <a:r>
                        <a:rPr lang="en-US" sz="1200">
                          <a:effectLst/>
                        </a:rPr>
                        <a:t>(b ) 0.5 - 5 ha</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n-US" sz="1200">
                          <a:effectLst/>
                        </a:rPr>
                        <a:t>(b ) up to all levels of the LCCS modular phase - covering all pure land cover classifiers [requrements/ restrictions for certain cases are specified in table 2]</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138537618"/>
                  </a:ext>
                </a:extLst>
              </a:tr>
              <a:tr h="1905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pPr algn="ctr">
                        <a:spcAft>
                          <a:spcPts val="0"/>
                        </a:spcAft>
                      </a:pPr>
                      <a:r>
                        <a:rPr lang="en-US" sz="1200">
                          <a:effectLst/>
                        </a:rPr>
                        <a:t>(c ) &gt;5 - 25 ha</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199550453"/>
                  </a:ext>
                </a:extLst>
              </a:tr>
              <a:tr h="190500">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a:effectLst/>
                        <a:latin typeface="Times New Roman" panose="02020603050405020304" pitchFamily="18" charset="0"/>
                      </a:endParaRPr>
                    </a:p>
                  </a:txBody>
                  <a:tcPr marL="68580" marR="68580" marT="0" marB="0" anchor="ctr"/>
                </a:tc>
                <a:tc>
                  <a:txBody>
                    <a:bodyPr/>
                    <a:lstStyle/>
                    <a:p>
                      <a:endParaRPr lang="en-GB"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624676127"/>
                  </a:ext>
                </a:extLst>
              </a:tr>
            </a:tbl>
          </a:graphicData>
        </a:graphic>
      </p:graphicFrame>
      <p:sp>
        <p:nvSpPr>
          <p:cNvPr id="3" name="Title 2"/>
          <p:cNvSpPr>
            <a:spLocks noGrp="1"/>
          </p:cNvSpPr>
          <p:nvPr>
            <p:ph type="title"/>
          </p:nvPr>
        </p:nvSpPr>
        <p:spPr/>
        <p:txBody>
          <a:bodyPr/>
          <a:lstStyle/>
          <a:p>
            <a:r>
              <a:rPr lang="en-US" dirty="0"/>
              <a:t>Land Cover Classification Profiles</a:t>
            </a:r>
            <a:endParaRPr lang="en-GB" dirty="0"/>
          </a:p>
        </p:txBody>
      </p:sp>
      <p:sp>
        <p:nvSpPr>
          <p:cNvPr id="2" name="TextBox 1"/>
          <p:cNvSpPr txBox="1"/>
          <p:nvPr/>
        </p:nvSpPr>
        <p:spPr>
          <a:xfrm>
            <a:off x="1156939" y="6095099"/>
            <a:ext cx="10425461" cy="461665"/>
          </a:xfrm>
          <a:prstGeom prst="rect">
            <a:avLst/>
          </a:prstGeom>
          <a:noFill/>
        </p:spPr>
        <p:txBody>
          <a:bodyPr wrap="square" rtlCol="0">
            <a:spAutoFit/>
          </a:bodyPr>
          <a:lstStyle/>
          <a:p>
            <a:r>
              <a:rPr lang="en-GB" sz="1200" dirty="0" err="1"/>
              <a:t>Szantoi</a:t>
            </a:r>
            <a:r>
              <a:rPr lang="en-GB" sz="1200" dirty="0"/>
              <a:t>, Z., Brink, A., </a:t>
            </a:r>
            <a:r>
              <a:rPr lang="en-GB" sz="1200" dirty="0" err="1"/>
              <a:t>Lupi</a:t>
            </a:r>
            <a:r>
              <a:rPr lang="en-GB" sz="1200" dirty="0"/>
              <a:t>, A., </a:t>
            </a:r>
            <a:r>
              <a:rPr lang="en-GB" sz="1200" dirty="0" err="1"/>
              <a:t>Mammone</a:t>
            </a:r>
            <a:r>
              <a:rPr lang="en-GB" sz="1200" dirty="0"/>
              <a:t>, C., and </a:t>
            </a:r>
            <a:r>
              <a:rPr lang="en-GB" sz="1200" dirty="0" err="1"/>
              <a:t>Jaffrain</a:t>
            </a:r>
            <a:r>
              <a:rPr lang="en-GB" sz="1200" dirty="0"/>
              <a:t>, G.: Key landscapes for conservation land cover and change monitoring, thematic and validation datasets for sub-Saharan Africa, Earth Syst. Sci. Data, 12, 3001–3019, https://doi.org/10.5194/essd-12-3001-2020, 2020.</a:t>
            </a:r>
          </a:p>
        </p:txBody>
      </p:sp>
    </p:spTree>
    <p:extLst>
      <p:ext uri="{BB962C8B-B14F-4D97-AF65-F5344CB8AC3E}">
        <p14:creationId xmlns:p14="http://schemas.microsoft.com/office/powerpoint/2010/main" val="219841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LCCS Legend-Level A</a:t>
            </a:r>
            <a:endParaRPr lang="en-GB" dirty="0"/>
          </a:p>
        </p:txBody>
      </p:sp>
      <p:graphicFrame>
        <p:nvGraphicFramePr>
          <p:cNvPr id="4" name="Table 3"/>
          <p:cNvGraphicFramePr>
            <a:graphicFrameLocks noGrp="1"/>
          </p:cNvGraphicFramePr>
          <p:nvPr/>
        </p:nvGraphicFramePr>
        <p:xfrm>
          <a:off x="55693" y="1796819"/>
          <a:ext cx="12088979" cy="4025036"/>
        </p:xfrm>
        <a:graphic>
          <a:graphicData uri="http://schemas.openxmlformats.org/drawingml/2006/table">
            <a:tbl>
              <a:tblPr>
                <a:tableStyleId>{5C22544A-7EE6-4342-B048-85BDC9FD1C3A}</a:tableStyleId>
              </a:tblPr>
              <a:tblGrid>
                <a:gridCol w="2007859">
                  <a:extLst>
                    <a:ext uri="{9D8B030D-6E8A-4147-A177-3AD203B41FA5}">
                      <a16:colId xmlns:a16="http://schemas.microsoft.com/office/drawing/2014/main" val="20000"/>
                    </a:ext>
                  </a:extLst>
                </a:gridCol>
                <a:gridCol w="7008779">
                  <a:extLst>
                    <a:ext uri="{9D8B030D-6E8A-4147-A177-3AD203B41FA5}">
                      <a16:colId xmlns:a16="http://schemas.microsoft.com/office/drawing/2014/main" val="20001"/>
                    </a:ext>
                  </a:extLst>
                </a:gridCol>
                <a:gridCol w="1056117">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459740">
                <a:tc>
                  <a:txBody>
                    <a:bodyPr/>
                    <a:lstStyle/>
                    <a:p>
                      <a:pPr algn="ctr" fontAlgn="b"/>
                      <a:r>
                        <a:rPr lang="en-US" sz="1500" b="1"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LC</a:t>
                      </a:r>
                      <a:endParaRPr lang="en-US" sz="1500" b="1"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ctr" fontAlgn="b"/>
                      <a:r>
                        <a:rPr lang="en-US" sz="1500" b="1"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DGROUP, </a:t>
                      </a:r>
                      <a:r>
                        <a:rPr lang="en-US" sz="1500" b="1" u="none" strike="noStrike" dirty="0" err="1">
                          <a:solidFill>
                            <a:srgbClr val="002060"/>
                          </a:solidFill>
                          <a:effectLst/>
                          <a:latin typeface="Verdana" panose="020B0604030504040204" pitchFamily="34" charset="0"/>
                          <a:ea typeface="Verdana" panose="020B0604030504040204" pitchFamily="34" charset="0"/>
                          <a:cs typeface="Verdana" panose="020B0604030504040204" pitchFamily="34" charset="0"/>
                        </a:rPr>
                        <a:t>LCCLabel</a:t>
                      </a:r>
                      <a:endParaRPr lang="en-US" sz="1500" b="1"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ctr" fontAlgn="b"/>
                      <a:r>
                        <a:rPr lang="en-US" sz="1500" b="1"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Legend </a:t>
                      </a:r>
                    </a:p>
                    <a:p>
                      <a:pPr algn="ctr" fontAlgn="b"/>
                      <a:r>
                        <a:rPr lang="en-US" sz="1500" b="1"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level</a:t>
                      </a:r>
                      <a:endParaRPr lang="en-US" sz="1500" b="1"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ctr" fontAlgn="b"/>
                      <a:r>
                        <a:rPr lang="en-US" sz="1500" b="1" u="none" strike="noStrike" dirty="0" err="1">
                          <a:solidFill>
                            <a:srgbClr val="002060"/>
                          </a:solidFill>
                          <a:effectLst/>
                          <a:latin typeface="Verdana" panose="020B0604030504040204" pitchFamily="34" charset="0"/>
                          <a:ea typeface="Verdana" panose="020B0604030504040204" pitchFamily="34" charset="0"/>
                          <a:cs typeface="Verdana" panose="020B0604030504040204" pitchFamily="34" charset="0"/>
                        </a:rPr>
                        <a:t>Class_Name</a:t>
                      </a:r>
                      <a:endParaRPr lang="en-US" sz="1500" b="1"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0"/>
                  </a:ext>
                </a:extLst>
              </a:tr>
              <a:tr h="440748">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Agriculture</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1"/>
                  </a:ext>
                </a:extLst>
              </a:tr>
              <a:tr h="440748">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A12 - Natural And Semi-Natural Primarily Terrestrial Vegetation</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Natural vegetation </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2"/>
                  </a:ext>
                </a:extLst>
              </a:tr>
              <a:tr h="440748">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A23 - Cultivated Aquatic or Regularly Flooded Area(s)</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Acquatic agriculture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3"/>
                  </a:ext>
                </a:extLst>
              </a:tr>
              <a:tr h="440748">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A24 - Natural And Semi-Natural Aquatic or Regularly Flooded Vegetation</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Wetlands</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4"/>
                  </a:ext>
                </a:extLst>
              </a:tr>
              <a:tr h="440748">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B15 - Artificial Surfaces and Associated Area(s)</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Urban</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5"/>
                  </a:ext>
                </a:extLst>
              </a:tr>
              <a:tr h="440748">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B16 - Bare Area(s)</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Bare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6"/>
                  </a:ext>
                </a:extLst>
              </a:tr>
              <a:tr h="440748">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B27 - Artificial Waterbodies, Snow and Ice</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Artificial Waterbodies</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7"/>
                  </a:ext>
                </a:extLst>
              </a:tr>
              <a:tr h="440748">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Dichotomous Phase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B28 - Natural Waterbodies, Snow and Ice</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A</a:t>
                      </a:r>
                      <a:endParaRPr lang="en-US" sz="15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tc>
                  <a:txBody>
                    <a:bodyPr/>
                    <a:lstStyle/>
                    <a:p>
                      <a:pPr algn="l" fontAlgn="b"/>
                      <a:r>
                        <a:rPr lang="en-US" sz="150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Natural Waterbodies</a:t>
                      </a:r>
                      <a:endParaRPr lang="en-US" sz="15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endParaRPr>
                    </a:p>
                  </a:txBody>
                  <a:tcPr marL="12700" marR="12700" marT="12700"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2320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LCCS Legend-Level B</a:t>
            </a:r>
            <a:endParaRPr lang="en-GB" dirty="0"/>
          </a:p>
        </p:txBody>
      </p:sp>
      <p:graphicFrame>
        <p:nvGraphicFramePr>
          <p:cNvPr id="4" name="Table 3"/>
          <p:cNvGraphicFramePr>
            <a:graphicFrameLocks noGrp="1"/>
          </p:cNvGraphicFramePr>
          <p:nvPr/>
        </p:nvGraphicFramePr>
        <p:xfrm>
          <a:off x="1" y="932723"/>
          <a:ext cx="11760629" cy="5925303"/>
        </p:xfrm>
        <a:graphic>
          <a:graphicData uri="http://schemas.openxmlformats.org/drawingml/2006/table">
            <a:tbl>
              <a:tblPr>
                <a:tableStyleId>{5C22544A-7EE6-4342-B048-85BDC9FD1C3A}</a:tableStyleId>
              </a:tblPr>
              <a:tblGrid>
                <a:gridCol w="370623">
                  <a:extLst>
                    <a:ext uri="{9D8B030D-6E8A-4147-A177-3AD203B41FA5}">
                      <a16:colId xmlns:a16="http://schemas.microsoft.com/office/drawing/2014/main" val="20000"/>
                    </a:ext>
                  </a:extLst>
                </a:gridCol>
                <a:gridCol w="2836656">
                  <a:extLst>
                    <a:ext uri="{9D8B030D-6E8A-4147-A177-3AD203B41FA5}">
                      <a16:colId xmlns:a16="http://schemas.microsoft.com/office/drawing/2014/main" val="20001"/>
                    </a:ext>
                  </a:extLst>
                </a:gridCol>
                <a:gridCol w="852507">
                  <a:extLst>
                    <a:ext uri="{9D8B030D-6E8A-4147-A177-3AD203B41FA5}">
                      <a16:colId xmlns:a16="http://schemas.microsoft.com/office/drawing/2014/main" val="20002"/>
                    </a:ext>
                  </a:extLst>
                </a:gridCol>
                <a:gridCol w="582796">
                  <a:extLst>
                    <a:ext uri="{9D8B030D-6E8A-4147-A177-3AD203B41FA5}">
                      <a16:colId xmlns:a16="http://schemas.microsoft.com/office/drawing/2014/main" val="20003"/>
                    </a:ext>
                  </a:extLst>
                </a:gridCol>
                <a:gridCol w="650696">
                  <a:extLst>
                    <a:ext uri="{9D8B030D-6E8A-4147-A177-3AD203B41FA5}">
                      <a16:colId xmlns:a16="http://schemas.microsoft.com/office/drawing/2014/main" val="20004"/>
                    </a:ext>
                  </a:extLst>
                </a:gridCol>
                <a:gridCol w="3990935">
                  <a:extLst>
                    <a:ext uri="{9D8B030D-6E8A-4147-A177-3AD203B41FA5}">
                      <a16:colId xmlns:a16="http://schemas.microsoft.com/office/drawing/2014/main" val="20005"/>
                    </a:ext>
                  </a:extLst>
                </a:gridCol>
                <a:gridCol w="437571">
                  <a:extLst>
                    <a:ext uri="{9D8B030D-6E8A-4147-A177-3AD203B41FA5}">
                      <a16:colId xmlns:a16="http://schemas.microsoft.com/office/drawing/2014/main" val="20006"/>
                    </a:ext>
                  </a:extLst>
                </a:gridCol>
                <a:gridCol w="505468">
                  <a:extLst>
                    <a:ext uri="{9D8B030D-6E8A-4147-A177-3AD203B41FA5}">
                      <a16:colId xmlns:a16="http://schemas.microsoft.com/office/drawing/2014/main" val="20007"/>
                    </a:ext>
                  </a:extLst>
                </a:gridCol>
                <a:gridCol w="1533377">
                  <a:extLst>
                    <a:ext uri="{9D8B030D-6E8A-4147-A177-3AD203B41FA5}">
                      <a16:colId xmlns:a16="http://schemas.microsoft.com/office/drawing/2014/main" val="20008"/>
                    </a:ext>
                  </a:extLst>
                </a:gridCol>
              </a:tblGrid>
              <a:tr h="197355">
                <a:tc>
                  <a:txBody>
                    <a:bodyPr/>
                    <a:lstStyle/>
                    <a:p>
                      <a:pPr algn="ctr" fontAlgn="b"/>
                      <a:r>
                        <a:rPr lang="en-US" sz="500" b="1" u="none" strike="noStrike" dirty="0">
                          <a:effectLst/>
                          <a:latin typeface="Verdana" panose="020B0604030504040204" pitchFamily="34" charset="0"/>
                          <a:ea typeface="Verdana" panose="020B0604030504040204" pitchFamily="34" charset="0"/>
                          <a:cs typeface="Verdana" panose="020B0604030504040204" pitchFamily="34" charset="0"/>
                        </a:rPr>
                        <a:t>GROUP</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a:effectLst/>
                          <a:latin typeface="Verdana" panose="020B0604030504040204" pitchFamily="34" charset="0"/>
                          <a:ea typeface="Verdana" panose="020B0604030504040204" pitchFamily="34" charset="0"/>
                          <a:cs typeface="Verdana" panose="020B0604030504040204" pitchFamily="34" charset="0"/>
                        </a:rPr>
                        <a:t>DGROUP</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a:effectLst/>
                          <a:latin typeface="Verdana" panose="020B0604030504040204" pitchFamily="34" charset="0"/>
                          <a:ea typeface="Verdana" panose="020B0604030504040204" pitchFamily="34" charset="0"/>
                          <a:cs typeface="Verdana" panose="020B0604030504040204" pitchFamily="34" charset="0"/>
                        </a:rPr>
                        <a:t>LC</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err="1">
                          <a:effectLst/>
                          <a:latin typeface="Verdana" panose="020B0604030504040204" pitchFamily="34" charset="0"/>
                          <a:ea typeface="Verdana" panose="020B0604030504040204" pitchFamily="34" charset="0"/>
                          <a:cs typeface="Verdana" panose="020B0604030504040204" pitchFamily="34" charset="0"/>
                        </a:rPr>
                        <a:t>LCCCode</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err="1">
                          <a:effectLst/>
                          <a:latin typeface="Verdana" panose="020B0604030504040204" pitchFamily="34" charset="0"/>
                          <a:ea typeface="Verdana" panose="020B0604030504040204" pitchFamily="34" charset="0"/>
                          <a:cs typeface="Verdana" panose="020B0604030504040204" pitchFamily="34" charset="0"/>
                        </a:rPr>
                        <a:t>LCCLevel</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err="1">
                          <a:effectLst/>
                          <a:latin typeface="Verdana" panose="020B0604030504040204" pitchFamily="34" charset="0"/>
                          <a:ea typeface="Verdana" panose="020B0604030504040204" pitchFamily="34" charset="0"/>
                          <a:cs typeface="Verdana" panose="020B0604030504040204" pitchFamily="34" charset="0"/>
                        </a:rPr>
                        <a:t>LCCLabel</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err="1">
                          <a:effectLst/>
                          <a:latin typeface="Verdana" panose="020B0604030504040204" pitchFamily="34" charset="0"/>
                          <a:ea typeface="Verdana" panose="020B0604030504040204" pitchFamily="34" charset="0"/>
                          <a:cs typeface="Verdana" panose="020B0604030504040204" pitchFamily="34" charset="0"/>
                        </a:rPr>
                        <a:t>MapCode</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a:effectLst/>
                          <a:latin typeface="Verdana" panose="020B0604030504040204" pitchFamily="34" charset="0"/>
                          <a:ea typeface="Verdana" panose="020B0604030504040204" pitchFamily="34" charset="0"/>
                          <a:cs typeface="Verdana" panose="020B0604030504040204" pitchFamily="34" charset="0"/>
                        </a:rPr>
                        <a:t>Legend level</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500" b="1" u="none" strike="noStrike" dirty="0">
                          <a:effectLst/>
                          <a:latin typeface="Verdana" panose="020B0604030504040204" pitchFamily="34" charset="0"/>
                          <a:ea typeface="Verdana" panose="020B0604030504040204" pitchFamily="34" charset="0"/>
                          <a:cs typeface="Verdana" panose="020B0604030504040204" pitchFamily="34" charset="0"/>
                        </a:rPr>
                        <a:t>Class name </a:t>
                      </a:r>
                      <a:endParaRPr lang="en-US" sz="5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0003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Cultivated and Managed Terrestrial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Agriculture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lnT w="12700" cap="flat" cmpd="sng" algn="ctr">
                      <a:noFill/>
                      <a:prstDash val="solid"/>
                      <a:round/>
                      <a:headEnd type="none" w="med" len="med"/>
                      <a:tailEnd type="none" w="med" len="med"/>
                    </a:lnT>
                  </a:tcPr>
                </a:tc>
                <a:extLst>
                  <a:ext uri="{0D108BD9-81ED-4DB2-BD59-A6C34878D82A}">
                    <a16:rowId xmlns:a16="http://schemas.microsoft.com/office/drawing/2014/main" val="10001"/>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A12 - Natural And Semi-Natural Primarily Terrestrial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0004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Natural And Semi-Natural Primarily Terrestrial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Natural vegetation </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2"/>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A23 - Cultivated Aquatic or Regularly Flooded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0006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Cultivated Aquatic or Regularly Flooded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Acquatic agriculture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3"/>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A24 - Natural And Semi-Natural Aquatic or Regularly Flooded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0007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Natural And Semi-Natural Aquatic or Regularly Flooded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Wetlands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4"/>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B15 - Artificial Surfaces and Associated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0010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Artificial Surfaces and Associated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Urban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5"/>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B16 - Bare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B16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Bare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Bare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6"/>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B27 - Artificial Waterbodies,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0013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B27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Artificial Waterbodies, Snow and Ice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13</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Artificial Waterbodies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7"/>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B28 - Natural Waterbodies,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Dichotomous Phase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0014</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B28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Natural Waterbodies,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Natural Waterbodies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tc>
                <a:extLst>
                  <a:ext uri="{0D108BD9-81ED-4DB2-BD59-A6C34878D82A}">
                    <a16:rowId xmlns:a16="http://schemas.microsoft.com/office/drawing/2014/main" val="10008"/>
                  </a:ext>
                </a:extLst>
              </a:tr>
              <a:tr h="445191">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10004-W7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A1B1B5-W7</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Large To Medium Sized Field(s) (&gt;2 ha) Of Tree Crop(s)</a:t>
                      </a: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Crop Cover: Plantation(s)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 Plantations Large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09"/>
                  </a:ext>
                </a:extLst>
              </a:tr>
              <a:tr h="445191">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Tree Crops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10010-W7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A1B2B5-W7</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Small Sized Field(s) (&lt;2 ha) Of Tree Crop(s)</a:t>
                      </a: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Crop Cover: Plantation(s)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 Plantations Small</a:t>
                      </a:r>
                      <a:endParaRPr lang="en-US" sz="500" b="0" i="0" u="none" strike="noStrike">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0"/>
                  </a:ext>
                </a:extLst>
              </a:tr>
              <a:tr h="445191">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10004-W8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A1B1B5-W8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Large To Medium Sized Field(s) (&gt;2 ha) Of Tree Crop(s)</a:t>
                      </a: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b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Crop Cover: Orchard(s)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33</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Tree Orchard Large</a:t>
                      </a:r>
                      <a:endParaRPr lang="en-US" sz="5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1"/>
                  </a:ext>
                </a:extLst>
              </a:tr>
              <a:tr h="445191">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Tree Crops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10010-W8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A1B2B5-W8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Small Sized Field(s) (&lt;2 ha) Of Tree Crop(s)</a:t>
                      </a:r>
                      <a:br>
                        <a:rPr lang="en-US" sz="500" u="none" strike="noStrike">
                          <a:effectLst/>
                          <a:latin typeface="Verdana" panose="020B0604030504040204" pitchFamily="34" charset="0"/>
                          <a:ea typeface="Verdana" panose="020B0604030504040204" pitchFamily="34" charset="0"/>
                          <a:cs typeface="Verdana" panose="020B0604030504040204" pitchFamily="34" charset="0"/>
                        </a:rPr>
                      </a:br>
                      <a:br>
                        <a:rPr lang="en-US" sz="500" u="none" strike="noStrike">
                          <a:effectLst/>
                          <a:latin typeface="Verdana" panose="020B0604030504040204" pitchFamily="34" charset="0"/>
                          <a:ea typeface="Verdana" panose="020B0604030504040204" pitchFamily="34" charset="0"/>
                          <a:cs typeface="Verdana" panose="020B0604030504040204" pitchFamily="34" charset="0"/>
                        </a:rPr>
                      </a:br>
                      <a:br>
                        <a:rPr lang="en-US" sz="500" u="none" strike="noStrike">
                          <a:effectLst/>
                          <a:latin typeface="Verdana" panose="020B0604030504040204" pitchFamily="34" charset="0"/>
                          <a:ea typeface="Verdana" panose="020B0604030504040204" pitchFamily="34" charset="0"/>
                          <a:cs typeface="Verdana" panose="020B0604030504040204" pitchFamily="34" charset="0"/>
                        </a:rPr>
                      </a:br>
                      <a:br>
                        <a:rPr lang="en-US" sz="500" u="none" strike="noStrike">
                          <a:effectLst/>
                          <a:latin typeface="Verdana" panose="020B0604030504040204" pitchFamily="34" charset="0"/>
                          <a:ea typeface="Verdana" panose="020B0604030504040204" pitchFamily="34" charset="0"/>
                          <a:cs typeface="Verdana" panose="020B0604030504040204" pitchFamily="34" charset="0"/>
                        </a:rPr>
                      </a:br>
                      <a:r>
                        <a:rPr lang="en-US" sz="500" u="none" strike="noStrike">
                          <a:effectLst/>
                          <a:latin typeface="Verdana" panose="020B0604030504040204" pitchFamily="34" charset="0"/>
                          <a:ea typeface="Verdana" panose="020B0604030504040204" pitchFamily="34" charset="0"/>
                          <a:cs typeface="Verdana" panose="020B0604030504040204" pitchFamily="34" charset="0"/>
                        </a:rPr>
                        <a:t>Crop Cover: Orchard(s)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34</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Tree Orchard Small</a:t>
                      </a:r>
                      <a:endParaRPr lang="en-US" sz="5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2"/>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10016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A2B1B5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Large To Medium Sized Field(s) (&gt;2 ha) Of Shrub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55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Shrub Crops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3"/>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10022</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A2B2B5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Small Sized Field(s) (&lt;2 ha) Of Shrub Crop(s)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56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 Crops Small</a:t>
                      </a:r>
                      <a:endParaRPr lang="en-US" sz="500" b="0" i="0" u="none" strike="noStrike">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4"/>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Herbaceous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10028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A3B1B5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Large To Medium Sized Field(s) (&gt;2 ha) Of Herbaceous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59</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Herbaceous Crops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5"/>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A11 - Cultivated and managed terrestrial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Herbaceous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10034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A3B2B5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Small Sized Field(s) (&lt;2 ha) Of Herbaceous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60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Herbaceous Crops Small</a:t>
                      </a:r>
                      <a:endParaRPr lang="en-US" sz="5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C000"/>
                    </a:solidFill>
                  </a:tcPr>
                </a:tc>
                <a:extLst>
                  <a:ext uri="{0D108BD9-81ED-4DB2-BD59-A6C34878D82A}">
                    <a16:rowId xmlns:a16="http://schemas.microsoft.com/office/drawing/2014/main" val="10016"/>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12</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A12 – Natural or semi-natural terrestrial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20007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A3A10B2C1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Closed (&gt;70-60) Trees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77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Forest Closed</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extLst>
                  <a:ext uri="{0D108BD9-81ED-4DB2-BD59-A6C34878D82A}">
                    <a16:rowId xmlns:a16="http://schemas.microsoft.com/office/drawing/2014/main" val="10017"/>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A12 – Natural or semi-natural terrestrial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20015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A3A11B2C1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Open General (70-60)-(20-10)% Trees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78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Forest Open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extLst>
                  <a:ext uri="{0D108BD9-81ED-4DB2-BD59-A6C34878D82A}">
                    <a16:rowId xmlns:a16="http://schemas.microsoft.com/office/drawing/2014/main" val="10018"/>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A12 – Natural or semi-natural terrestrial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21451-121340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A4A20B3C1-A21</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Closed to Open (100-40)% Shrubs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Shrubs Closed</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extLst>
                  <a:ext uri="{0D108BD9-81ED-4DB2-BD59-A6C34878D82A}">
                    <a16:rowId xmlns:a16="http://schemas.microsoft.com/office/drawing/2014/main" val="10019"/>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A12 – Natural or semi-natural terrestrial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Shrubs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20023-3012</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A4A11B3C1-A13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Open (40 - (20-10)%) Shrubs </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116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Shrubs Open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extLst>
                  <a:ext uri="{0D108BD9-81ED-4DB2-BD59-A6C34878D82A}">
                    <a16:rowId xmlns:a16="http://schemas.microsoft.com/office/drawing/2014/main" val="10020"/>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A12 – Natural or semi-natural terrestrial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Grasslands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21455-121340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A2A20B4C1-A21</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Closed to Open (100-40)% Herbaceous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148</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Grasslands Closed </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extLst>
                  <a:ext uri="{0D108BD9-81ED-4DB2-BD59-A6C34878D82A}">
                    <a16:rowId xmlns:a16="http://schemas.microsoft.com/office/drawing/2014/main" val="10021"/>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A12 – Natural or semi-natural terrestrial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Grasslands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20039-3012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A2A11B4C1-A13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Open (40 - (20-10)%) Herbaceous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152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Grasslands Open </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92D050"/>
                    </a:solidFill>
                  </a:tcPr>
                </a:tc>
                <a:extLst>
                  <a:ext uri="{0D108BD9-81ED-4DB2-BD59-A6C34878D82A}">
                    <a16:rowId xmlns:a16="http://schemas.microsoft.com/office/drawing/2014/main" val="10022"/>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15</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B15 - Artificial surfaces and associates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Built Up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5001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Built Up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184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Urban - Built Up</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extLst>
                  <a:ext uri="{0D108BD9-81ED-4DB2-BD59-A6C34878D82A}">
                    <a16:rowId xmlns:a16="http://schemas.microsoft.com/office/drawing/2014/main" val="10023"/>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B15 - Artificial surfaces and associates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Non Built Up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5004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Non Built Up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185</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Urban - Not Built Up</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FF7C80"/>
                    </a:solidFill>
                  </a:tcPr>
                </a:tc>
                <a:extLst>
                  <a:ext uri="{0D108BD9-81ED-4DB2-BD59-A6C34878D82A}">
                    <a16:rowId xmlns:a16="http://schemas.microsoft.com/office/drawing/2014/main" val="10024"/>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23</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A23 – Cultivated aquatic or regularly flooded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Woody Crops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3405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A3B1B5</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Large To Medium Sized Field(s) (&gt;2 ha) Of Woody Crops - Aquatic Or Regularly Flooded</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155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Agriculture flooded - Woody</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extLst>
                  <a:ext uri="{0D108BD9-81ED-4DB2-BD59-A6C34878D82A}">
                    <a16:rowId xmlns:a16="http://schemas.microsoft.com/office/drawing/2014/main" val="10025"/>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A23 – Cultivated aquatic or regularly flooded areas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Woody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3472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A3B2B5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Continuous Small Sized Field(s) (&lt;2 ha) Of Woody Crops - Aquatic Or Regularly Flooded</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156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Agriculture flooded - Woody Small</a:t>
                      </a:r>
                      <a:endParaRPr lang="en-US" sz="5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extLst>
                  <a:ext uri="{0D108BD9-81ED-4DB2-BD59-A6C34878D82A}">
                    <a16:rowId xmlns:a16="http://schemas.microsoft.com/office/drawing/2014/main" val="10026"/>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A23 – Cultivated aquatic or regularly flooded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Herbaceous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3004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A1B1B5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Large To Medium Sized Field(s) (&gt;2 ha) Of </a:t>
                      </a:r>
                      <a:r>
                        <a:rPr lang="en-US" sz="500" u="none" strike="noStrike" dirty="0" err="1">
                          <a:effectLst/>
                          <a:latin typeface="Verdana" panose="020B0604030504040204" pitchFamily="34" charset="0"/>
                          <a:ea typeface="Verdana" panose="020B0604030504040204" pitchFamily="34" charset="0"/>
                          <a:cs typeface="Verdana" panose="020B0604030504040204" pitchFamily="34" charset="0"/>
                        </a:rPr>
                        <a:t>Graminoid</a:t>
                      </a:r>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 Crops - Aquatic Or Regularly Flooded</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159</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Agriculture flooded - </a:t>
                      </a:r>
                      <a:r>
                        <a:rPr lang="en-US" sz="500" u="none" strike="noStrike" dirty="0" err="1">
                          <a:effectLst/>
                          <a:latin typeface="Verdana" panose="020B0604030504040204" pitchFamily="34" charset="0"/>
                          <a:ea typeface="Verdana" panose="020B0604030504040204" pitchFamily="34" charset="0"/>
                          <a:cs typeface="Verdana" panose="020B0604030504040204" pitchFamily="34" charset="0"/>
                        </a:rPr>
                        <a:t>Graminoid</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extLst>
                  <a:ext uri="{0D108BD9-81ED-4DB2-BD59-A6C34878D82A}">
                    <a16:rowId xmlns:a16="http://schemas.microsoft.com/office/drawing/2014/main" val="10027"/>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23</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A23 – Cultivated aquatic or regularly flooded areas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Herbaceous Crops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3010</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A1B2B5</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Continuous Small Sized Field(s) (&lt;2 ha) Of </a:t>
                      </a:r>
                      <a:r>
                        <a:rPr lang="en-US" sz="500" u="none" strike="noStrike" dirty="0" err="1">
                          <a:effectLst/>
                          <a:latin typeface="Verdana" panose="020B0604030504040204" pitchFamily="34" charset="0"/>
                          <a:ea typeface="Verdana" panose="020B0604030504040204" pitchFamily="34" charset="0"/>
                          <a:cs typeface="Verdana" panose="020B0604030504040204" pitchFamily="34" charset="0"/>
                        </a:rPr>
                        <a:t>Graminoid</a:t>
                      </a:r>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 Crops - Aquatic Or Regularly Flooded</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160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Agriculture flooded - </a:t>
                      </a:r>
                      <a:r>
                        <a:rPr lang="en-US" sz="500" u="none" strike="noStrike" dirty="0" err="1">
                          <a:effectLst/>
                          <a:latin typeface="Verdana" panose="020B0604030504040204" pitchFamily="34" charset="0"/>
                          <a:ea typeface="Verdana" panose="020B0604030504040204" pitchFamily="34" charset="0"/>
                          <a:cs typeface="Verdana" panose="020B0604030504040204" pitchFamily="34" charset="0"/>
                        </a:rPr>
                        <a:t>Graminoid</a:t>
                      </a:r>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 Small</a:t>
                      </a:r>
                      <a:endParaRPr lang="en-US" sz="5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accent6">
                        <a:lumMod val="40000"/>
                        <a:lumOff val="60000"/>
                      </a:schemeClr>
                    </a:solidFill>
                  </a:tcPr>
                </a:tc>
                <a:extLst>
                  <a:ext uri="{0D108BD9-81ED-4DB2-BD59-A6C34878D82A}">
                    <a16:rowId xmlns:a16="http://schemas.microsoft.com/office/drawing/2014/main" val="10028"/>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24</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A24 – Natural or semi-natural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Trees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40004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A3A12B2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Closed (&gt;70-60)% Trees -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165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Forest Closed Acquatic</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extLst>
                  <a:ext uri="{0D108BD9-81ED-4DB2-BD59-A6C34878D82A}">
                    <a16:rowId xmlns:a16="http://schemas.microsoft.com/office/drawing/2014/main" val="10029"/>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A24 – Natural or semi-natural aquatic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Trees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40008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A3A13B2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Open General (70-60)-(20-10)%  Trees - Aquatic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166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Forest Open Acquatic</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extLst>
                  <a:ext uri="{0D108BD9-81ED-4DB2-BD59-A6C34878D82A}">
                    <a16:rowId xmlns:a16="http://schemas.microsoft.com/office/drawing/2014/main" val="10030"/>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A24 – Natural or semi-natural aquatic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41896-60686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A4A20B3-A21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Closed to Open (100-40)% Shrubs  -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171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Shrubs Closed Acquatic</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extLst>
                  <a:ext uri="{0D108BD9-81ED-4DB2-BD59-A6C34878D82A}">
                    <a16:rowId xmlns:a16="http://schemas.microsoft.com/office/drawing/2014/main" val="10031"/>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A24 – Natural or semi-natural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40012-287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A4A13B3-A15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Very Open (40 - (20-10)%) Shrubs - Aquatic vegetation</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175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Shrubs Open Acquatic</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extLst>
                  <a:ext uri="{0D108BD9-81ED-4DB2-BD59-A6C34878D82A}">
                    <a16:rowId xmlns:a16="http://schemas.microsoft.com/office/drawing/2014/main" val="10032"/>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A24 – Natural or semi-natural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Grasslands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42156-60686</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A2A20B4-A21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Closed to Open (100-40)% Herbaceous Vegetation -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178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Grasslands Closed Acquatic </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extLst>
                  <a:ext uri="{0D108BD9-81ED-4DB2-BD59-A6C34878D82A}">
                    <a16:rowId xmlns:a16="http://schemas.microsoft.com/office/drawing/2014/main" val="10033"/>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A24 – Natural or semi-natural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Grasslands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40020-287</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A2A13B4-A15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Very Open (40 - (20-10)%) Herbaceous Vegetation - Aquatic vegetation</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182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Grasslands Open </a:t>
                      </a:r>
                      <a:r>
                        <a:rPr lang="en-US" sz="500" u="none" strike="noStrike" dirty="0" err="1">
                          <a:effectLst/>
                          <a:latin typeface="Verdana" panose="020B0604030504040204" pitchFamily="34" charset="0"/>
                          <a:ea typeface="Verdana" panose="020B0604030504040204" pitchFamily="34" charset="0"/>
                          <a:cs typeface="Verdana" panose="020B0604030504040204" pitchFamily="34" charset="0"/>
                        </a:rPr>
                        <a:t>Acquatic</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2">
                        <a:lumMod val="60000"/>
                        <a:lumOff val="40000"/>
                      </a:schemeClr>
                    </a:solidFill>
                  </a:tcPr>
                </a:tc>
                <a:extLst>
                  <a:ext uri="{0D108BD9-81ED-4DB2-BD59-A6C34878D82A}">
                    <a16:rowId xmlns:a16="http://schemas.microsoft.com/office/drawing/2014/main" val="10034"/>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27</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B27 – Artificial water 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Artificial Waterbodies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7001-1</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A1-A4</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Artificial Waterbodies (Flowing)</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186</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Flowing Artificial Waterbodies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extLst>
                  <a:ext uri="{0D108BD9-81ED-4DB2-BD59-A6C34878D82A}">
                    <a16:rowId xmlns:a16="http://schemas.microsoft.com/office/drawing/2014/main" val="10035"/>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27</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B27 – Artificial water 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Artificial Waterbodies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7001-5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A1-A5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Artificial Waterbodies (Standing)</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187</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Standing Artificial Waterbodies</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chemeClr val="bg1">
                        <a:lumMod val="95000"/>
                      </a:schemeClr>
                    </a:solidFill>
                  </a:tcPr>
                </a:tc>
                <a:extLst>
                  <a:ext uri="{0D108BD9-81ED-4DB2-BD59-A6C34878D82A}">
                    <a16:rowId xmlns:a16="http://schemas.microsoft.com/office/drawing/2014/main" val="10036"/>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28</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B28 – Natural water bodies, snow and ice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Natural Waterbodies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8001-1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A1-A4</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Natural Waterbodies (Flowing)</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190</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River </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extLst>
                  <a:ext uri="{0D108BD9-81ED-4DB2-BD59-A6C34878D82A}">
                    <a16:rowId xmlns:a16="http://schemas.microsoft.com/office/drawing/2014/main" val="10037"/>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B28 – Natural water bodies, snow and ice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Natural Waterbodies</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8001-5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A1-A5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Natural Waterbodies (Standing)</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191</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Lake</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extLst>
                  <a:ext uri="{0D108BD9-81ED-4DB2-BD59-A6C34878D82A}">
                    <a16:rowId xmlns:a16="http://schemas.microsoft.com/office/drawing/2014/main" val="10038"/>
                  </a:ext>
                </a:extLst>
              </a:tr>
              <a:tr h="109644">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28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B28 – Natural water 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Natural Snow/Ice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8005</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A2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Snow</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192</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Snow</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extLst>
                  <a:ext uri="{0D108BD9-81ED-4DB2-BD59-A6C34878D82A}">
                    <a16:rowId xmlns:a16="http://schemas.microsoft.com/office/drawing/2014/main" val="10039"/>
                  </a:ext>
                </a:extLst>
              </a:tr>
              <a:tr h="109644">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28</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B28 – Natural water bodies, snow and 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Natural Snow/Ice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a:effectLst/>
                          <a:latin typeface="Verdana" panose="020B0604030504040204" pitchFamily="34" charset="0"/>
                          <a:ea typeface="Verdana" panose="020B0604030504040204" pitchFamily="34" charset="0"/>
                          <a:cs typeface="Verdana" panose="020B0604030504040204" pitchFamily="34" charset="0"/>
                        </a:rPr>
                        <a:t>8008</a:t>
                      </a:r>
                      <a:endParaRPr lang="en-US" sz="5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A3</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193</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B (a)</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tc>
                  <a:txBody>
                    <a:bodyPr/>
                    <a:lstStyle/>
                    <a:p>
                      <a:pPr algn="l" fontAlgn="b"/>
                      <a:r>
                        <a:rPr lang="en-US" sz="500" u="none" strike="noStrike" dirty="0">
                          <a:effectLst/>
                          <a:latin typeface="Verdana" panose="020B0604030504040204" pitchFamily="34" charset="0"/>
                          <a:ea typeface="Verdana" panose="020B0604030504040204" pitchFamily="34" charset="0"/>
                          <a:cs typeface="Verdana" panose="020B0604030504040204" pitchFamily="34" charset="0"/>
                        </a:rPr>
                        <a:t>Ice</a:t>
                      </a:r>
                      <a:endParaRPr lang="en-US" sz="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97" marR="5097" marT="5097" marB="0" anchor="b">
                    <a:solidFill>
                      <a:srgbClr val="6699FF"/>
                    </a:solidFill>
                  </a:tcPr>
                </a:tc>
                <a:extLst>
                  <a:ext uri="{0D108BD9-81ED-4DB2-BD59-A6C34878D82A}">
                    <a16:rowId xmlns:a16="http://schemas.microsoft.com/office/drawing/2014/main" val="10040"/>
                  </a:ext>
                </a:extLst>
              </a:tr>
            </a:tbl>
          </a:graphicData>
        </a:graphic>
      </p:graphicFrame>
    </p:spTree>
    <p:extLst>
      <p:ext uri="{BB962C8B-B14F-4D97-AF65-F5344CB8AC3E}">
        <p14:creationId xmlns:p14="http://schemas.microsoft.com/office/powerpoint/2010/main" val="77734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7300" y="1072765"/>
            <a:ext cx="10325101" cy="5385698"/>
          </a:xfrm>
        </p:spPr>
        <p:txBody>
          <a:bodyPr>
            <a:normAutofit/>
          </a:bodyPr>
          <a:lstStyle/>
          <a:p>
            <a:pPr marL="452427" indent="-452427">
              <a:spcBef>
                <a:spcPts val="1600"/>
              </a:spcBef>
              <a:buClr>
                <a:srgbClr val="231F89"/>
              </a:buClr>
              <a:buFont typeface="Wingdings" charset="0"/>
              <a:buChar char="«"/>
            </a:pPr>
            <a:r>
              <a:rPr lang="en-GB" sz="2400" dirty="0">
                <a:solidFill>
                  <a:srgbClr val="002060"/>
                </a:solidFill>
              </a:rPr>
              <a:t>DG INTPA (before DEVCO)</a:t>
            </a:r>
          </a:p>
          <a:p>
            <a:pPr marL="909627" lvl="1" indent="-452427">
              <a:spcBef>
                <a:spcPts val="600"/>
              </a:spcBef>
              <a:buClr>
                <a:srgbClr val="231F89"/>
              </a:buClr>
              <a:buFont typeface="Wingdings" charset="0"/>
              <a:buChar char="«"/>
            </a:pPr>
            <a:r>
              <a:rPr lang="en-GB" sz="2000" dirty="0">
                <a:solidFill>
                  <a:srgbClr val="002060"/>
                </a:solidFill>
              </a:rPr>
              <a:t>BIOPAMA - </a:t>
            </a:r>
            <a:r>
              <a:rPr lang="en-US" sz="2000" dirty="0">
                <a:solidFill>
                  <a:srgbClr val="002060"/>
                </a:solidFill>
              </a:rPr>
              <a:t>Biodiversity and Protected Areas Management </a:t>
            </a:r>
            <a:r>
              <a:rPr lang="en-US" sz="2000" dirty="0" err="1">
                <a:solidFill>
                  <a:srgbClr val="002060"/>
                </a:solidFill>
              </a:rPr>
              <a:t>Programme</a:t>
            </a:r>
            <a:r>
              <a:rPr lang="en-US" sz="2000" dirty="0">
                <a:solidFill>
                  <a:srgbClr val="002060"/>
                </a:solidFill>
              </a:rPr>
              <a:t> (Africa-Caribbean-Pacific)</a:t>
            </a:r>
            <a:endParaRPr lang="en-GB" sz="2000" dirty="0">
              <a:solidFill>
                <a:srgbClr val="002060"/>
              </a:solidFill>
            </a:endParaRPr>
          </a:p>
          <a:p>
            <a:pPr marL="452427" indent="-452427">
              <a:spcBef>
                <a:spcPts val="1600"/>
              </a:spcBef>
              <a:buClr>
                <a:srgbClr val="231F89"/>
              </a:buClr>
              <a:buFont typeface="Wingdings" charset="0"/>
              <a:buChar char="«"/>
            </a:pPr>
            <a:r>
              <a:rPr lang="en-US" sz="2400" dirty="0">
                <a:solidFill>
                  <a:srgbClr val="002060"/>
                </a:solidFill>
              </a:rPr>
              <a:t>EU Delegations</a:t>
            </a:r>
          </a:p>
          <a:p>
            <a:pPr marL="909627" lvl="1" indent="-452427">
              <a:spcBef>
                <a:spcPts val="600"/>
              </a:spcBef>
              <a:buClr>
                <a:srgbClr val="231F89"/>
              </a:buClr>
              <a:buFont typeface="Wingdings" charset="0"/>
              <a:buChar char="«"/>
            </a:pPr>
            <a:r>
              <a:rPr lang="en-US" sz="2000" kern="0" dirty="0">
                <a:solidFill>
                  <a:srgbClr val="002060"/>
                </a:solidFill>
                <a:ea typeface="ＭＳ Ｐゴシック" charset="0"/>
              </a:rPr>
              <a:t>Democratic Republic of Congo - baseline land cover/land cover change survey for a large 11th EDF funded Protected Areas (PA) – Key Landscape for Conservation (KLC) </a:t>
            </a:r>
            <a:r>
              <a:rPr lang="en-US" sz="2000" kern="0" dirty="0" err="1">
                <a:solidFill>
                  <a:srgbClr val="002060"/>
                </a:solidFill>
                <a:ea typeface="ＭＳ Ｐゴシック" charset="0"/>
              </a:rPr>
              <a:t>programme</a:t>
            </a:r>
            <a:endParaRPr lang="en-US" sz="2000" kern="0" dirty="0">
              <a:solidFill>
                <a:srgbClr val="002060"/>
              </a:solidFill>
              <a:ea typeface="ＭＳ Ｐゴシック" charset="0"/>
            </a:endParaRPr>
          </a:p>
          <a:p>
            <a:pPr marL="909627" lvl="1" indent="-452427">
              <a:spcBef>
                <a:spcPts val="600"/>
              </a:spcBef>
              <a:buClr>
                <a:srgbClr val="231F89"/>
              </a:buClr>
              <a:buFont typeface="Wingdings" charset="0"/>
              <a:buChar char="«"/>
            </a:pPr>
            <a:r>
              <a:rPr lang="en-US" sz="2000" kern="0" dirty="0">
                <a:solidFill>
                  <a:srgbClr val="002060"/>
                </a:solidFill>
                <a:ea typeface="ＭＳ Ｐゴシック" charset="0"/>
              </a:rPr>
              <a:t>Timor </a:t>
            </a:r>
            <a:r>
              <a:rPr lang="en-US" sz="2000" kern="0" dirty="0" err="1">
                <a:solidFill>
                  <a:srgbClr val="002060"/>
                </a:solidFill>
                <a:ea typeface="ＭＳ Ｐゴシック" charset="0"/>
              </a:rPr>
              <a:t>Leste</a:t>
            </a:r>
            <a:r>
              <a:rPr lang="en-US" sz="2000" kern="0" dirty="0">
                <a:solidFill>
                  <a:srgbClr val="002060"/>
                </a:solidFill>
                <a:ea typeface="ＭＳ Ｐゴシック" charset="0"/>
              </a:rPr>
              <a:t> - baseline land cover/land cover change survey for a large 11th EDF agro-forestry </a:t>
            </a:r>
            <a:r>
              <a:rPr lang="en-US" sz="2000" kern="0" dirty="0" err="1">
                <a:solidFill>
                  <a:srgbClr val="002060"/>
                </a:solidFill>
                <a:ea typeface="ＭＳ Ｐゴシック" charset="0"/>
              </a:rPr>
              <a:t>programme</a:t>
            </a:r>
            <a:r>
              <a:rPr lang="en-US" sz="2000" kern="0" dirty="0">
                <a:solidFill>
                  <a:srgbClr val="002060"/>
                </a:solidFill>
                <a:ea typeface="ＭＳ Ｐゴシック" charset="0"/>
              </a:rPr>
              <a:t> </a:t>
            </a:r>
          </a:p>
          <a:p>
            <a:pPr marL="909627" lvl="1" indent="-452427">
              <a:spcBef>
                <a:spcPts val="600"/>
              </a:spcBef>
              <a:buClr>
                <a:srgbClr val="231F89"/>
              </a:buClr>
              <a:buFont typeface="Wingdings" charset="0"/>
              <a:buChar char="«"/>
            </a:pPr>
            <a:r>
              <a:rPr lang="en-US" sz="2000" kern="0" dirty="0">
                <a:solidFill>
                  <a:srgbClr val="002060"/>
                </a:solidFill>
                <a:ea typeface="ＭＳ Ｐゴシック" charset="0"/>
              </a:rPr>
              <a:t>Cote d’Ivoire – mapping the extent of cocoa</a:t>
            </a:r>
          </a:p>
          <a:p>
            <a:pPr marL="452427" indent="-452427">
              <a:spcBef>
                <a:spcPts val="600"/>
              </a:spcBef>
              <a:buClr>
                <a:srgbClr val="231F89"/>
              </a:buClr>
              <a:buFont typeface="Wingdings" charset="0"/>
              <a:buChar char="«"/>
            </a:pPr>
            <a:r>
              <a:rPr lang="en-US" sz="2400" kern="0" dirty="0">
                <a:solidFill>
                  <a:srgbClr val="002060"/>
                </a:solidFill>
                <a:ea typeface="ＭＳ Ｐゴシック" charset="0"/>
              </a:rPr>
              <a:t>Ministries of Wildlife and Park authorities</a:t>
            </a:r>
          </a:p>
          <a:p>
            <a:pPr marL="452427" indent="-452427">
              <a:spcBef>
                <a:spcPts val="600"/>
              </a:spcBef>
              <a:buClr>
                <a:srgbClr val="231F89"/>
              </a:buClr>
              <a:buFont typeface="Wingdings" charset="0"/>
              <a:buChar char="«"/>
            </a:pPr>
            <a:r>
              <a:rPr lang="en-US" sz="2400" kern="0" dirty="0">
                <a:solidFill>
                  <a:srgbClr val="002060"/>
                </a:solidFill>
                <a:ea typeface="ＭＳ Ｐゴシック" charset="0"/>
              </a:rPr>
              <a:t>Potential users</a:t>
            </a:r>
          </a:p>
          <a:p>
            <a:pPr marL="909627" lvl="1" indent="-452427">
              <a:spcBef>
                <a:spcPts val="600"/>
              </a:spcBef>
              <a:buClr>
                <a:srgbClr val="231F89"/>
              </a:buClr>
              <a:buFont typeface="Wingdings" charset="0"/>
              <a:buChar char="«"/>
            </a:pPr>
            <a:r>
              <a:rPr lang="en-US" sz="2000" kern="0" dirty="0">
                <a:solidFill>
                  <a:srgbClr val="002060"/>
                </a:solidFill>
                <a:ea typeface="ＭＳ Ｐゴシック" charset="0"/>
              </a:rPr>
              <a:t>Further EU Delegations, EU member states and national development agencies, international </a:t>
            </a:r>
            <a:r>
              <a:rPr lang="en-US" sz="2000" kern="0" dirty="0" err="1">
                <a:solidFill>
                  <a:srgbClr val="002060"/>
                </a:solidFill>
                <a:ea typeface="ＭＳ Ｐゴシック" charset="0"/>
              </a:rPr>
              <a:t>organisations</a:t>
            </a:r>
            <a:r>
              <a:rPr lang="en-US" sz="2000" kern="0" dirty="0">
                <a:solidFill>
                  <a:srgbClr val="002060"/>
                </a:solidFill>
                <a:ea typeface="ＭＳ Ｐゴシック" charset="0"/>
              </a:rPr>
              <a:t>, universities, local authorities, NGO’s, etc. </a:t>
            </a:r>
          </a:p>
          <a:p>
            <a:pPr marL="452427" indent="-452427">
              <a:spcBef>
                <a:spcPts val="600"/>
              </a:spcBef>
              <a:buClr>
                <a:srgbClr val="231F89"/>
              </a:buClr>
              <a:buFont typeface="Wingdings" charset="0"/>
              <a:buChar char="«"/>
            </a:pPr>
            <a:r>
              <a:rPr lang="en-US" sz="2400" kern="0" dirty="0">
                <a:solidFill>
                  <a:srgbClr val="002060"/>
                </a:solidFill>
                <a:ea typeface="ＭＳ Ｐゴシック" charset="0"/>
              </a:rPr>
              <a:t>Nearly 10,000 web site visits since launch in early 2019</a:t>
            </a:r>
            <a:endParaRPr lang="en-GB" sz="2400" dirty="0">
              <a:solidFill>
                <a:srgbClr val="002060"/>
              </a:solidFill>
            </a:endParaRPr>
          </a:p>
        </p:txBody>
      </p:sp>
      <p:sp>
        <p:nvSpPr>
          <p:cNvPr id="3" name="Title 2"/>
          <p:cNvSpPr>
            <a:spLocks noGrp="1"/>
          </p:cNvSpPr>
          <p:nvPr>
            <p:ph type="title"/>
          </p:nvPr>
        </p:nvSpPr>
        <p:spPr/>
        <p:txBody>
          <a:bodyPr/>
          <a:lstStyle/>
          <a:p>
            <a:r>
              <a:rPr lang="en-US" dirty="0"/>
              <a:t>Users</a:t>
            </a:r>
            <a:endParaRPr lang="en-GB" dirty="0"/>
          </a:p>
        </p:txBody>
      </p:sp>
    </p:spTree>
    <p:extLst>
      <p:ext uri="{BB962C8B-B14F-4D97-AF65-F5344CB8AC3E}">
        <p14:creationId xmlns:p14="http://schemas.microsoft.com/office/powerpoint/2010/main" val="212753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4179"/>
            <a:ext cx="12192000" cy="6193822"/>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52651"/>
            <a:ext cx="9410024" cy="646331"/>
          </a:xfrm>
          <a:prstGeom prst="rect">
            <a:avLst/>
          </a:prstGeom>
          <a:noFill/>
        </p:spPr>
        <p:txBody>
          <a:bodyPr wrap="square" rtlCol="0">
            <a:spAutoFit/>
          </a:bodyPr>
          <a:lstStyle/>
          <a:p>
            <a:pPr>
              <a:spcAft>
                <a:spcPts val="600"/>
              </a:spcAft>
            </a:pPr>
            <a:r>
              <a:rPr lang="en-US" sz="3600" b="1" dirty="0">
                <a:solidFill>
                  <a:srgbClr val="174289"/>
                </a:solidFill>
                <a:latin typeface="Arial" panose="020B0604020202020204" pitchFamily="34" charset="0"/>
                <a:cs typeface="Arial" panose="020B0604020202020204" pitchFamily="34" charset="0"/>
              </a:rPr>
              <a:t>WAPOK – Land Cover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17" y="2544152"/>
            <a:ext cx="1225923" cy="375231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0160" y="2211241"/>
            <a:ext cx="3373582" cy="163965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755" y="4025080"/>
            <a:ext cx="2298987" cy="2770574"/>
          </a:xfrm>
          <a:prstGeom prst="rect">
            <a:avLst/>
          </a:prstGeom>
        </p:spPr>
      </p:pic>
      <p:sp>
        <p:nvSpPr>
          <p:cNvPr id="2" name="TextBox 1"/>
          <p:cNvSpPr txBox="1"/>
          <p:nvPr/>
        </p:nvSpPr>
        <p:spPr>
          <a:xfrm rot="16200000">
            <a:off x="10010634" y="3888038"/>
            <a:ext cx="399340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hlinkClick r:id="rId8"/>
              </a:rPr>
              <a:t>https://land.copernicus.eu/global/hsm</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49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C-HSM Goma Workshop</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939" y="783262"/>
            <a:ext cx="9189633" cy="6126422"/>
          </a:xfrm>
          <a:prstGeom prst="rect">
            <a:avLst/>
          </a:prstGeom>
        </p:spPr>
      </p:pic>
    </p:spTree>
    <p:extLst>
      <p:ext uri="{BB962C8B-B14F-4D97-AF65-F5344CB8AC3E}">
        <p14:creationId xmlns:p14="http://schemas.microsoft.com/office/powerpoint/2010/main" val="114035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7300" y="1375472"/>
            <a:ext cx="10325101" cy="3263153"/>
          </a:xfrm>
        </p:spPr>
        <p:txBody>
          <a:bodyPr>
            <a:normAutofit lnSpcReduction="10000"/>
          </a:bodyPr>
          <a:lstStyle/>
          <a:p>
            <a:r>
              <a:rPr lang="fr-FR" sz="2000" u="sng" dirty="0">
                <a:solidFill>
                  <a:srgbClr val="25408F"/>
                </a:solidFill>
              </a:rPr>
              <a:t>EU </a:t>
            </a:r>
            <a:r>
              <a:rPr lang="fr-FR" sz="2000" u="sng" dirty="0" err="1">
                <a:solidFill>
                  <a:srgbClr val="25408F"/>
                </a:solidFill>
              </a:rPr>
              <a:t>Delegation</a:t>
            </a:r>
            <a:r>
              <a:rPr lang="fr-FR" sz="2000" u="sng" dirty="0">
                <a:solidFill>
                  <a:srgbClr val="25408F"/>
                </a:solidFill>
              </a:rPr>
              <a:t> to Cote d’Ivoire</a:t>
            </a:r>
            <a:r>
              <a:rPr lang="fr-FR" sz="2000" dirty="0">
                <a:solidFill>
                  <a:srgbClr val="25408F"/>
                </a:solidFill>
              </a:rPr>
              <a:t>: </a:t>
            </a:r>
            <a:r>
              <a:rPr lang="en-US" sz="2000" dirty="0">
                <a:solidFill>
                  <a:srgbClr val="25408F"/>
                </a:solidFill>
              </a:rPr>
              <a:t>formal request will be send to C-HSM to map the extend of cocoa in Cote d’Ivoire and Ghana</a:t>
            </a:r>
          </a:p>
          <a:p>
            <a:r>
              <a:rPr lang="en-US" sz="2000" u="sng" dirty="0">
                <a:solidFill>
                  <a:srgbClr val="25408F"/>
                </a:solidFill>
              </a:rPr>
              <a:t>Lt-Col. DIARRASSOUBA </a:t>
            </a:r>
            <a:r>
              <a:rPr lang="en-US" sz="2000" u="sng" dirty="0" err="1">
                <a:solidFill>
                  <a:srgbClr val="25408F"/>
                </a:solidFill>
              </a:rPr>
              <a:t>Issa</a:t>
            </a:r>
            <a:r>
              <a:rPr lang="en-US" sz="2000" u="sng" dirty="0">
                <a:solidFill>
                  <a:srgbClr val="25408F"/>
                </a:solidFill>
              </a:rPr>
              <a:t> (OIPR)</a:t>
            </a:r>
            <a:r>
              <a:rPr lang="en-US" sz="2000" dirty="0">
                <a:solidFill>
                  <a:srgbClr val="25408F"/>
                </a:solidFill>
              </a:rPr>
              <a:t>: “this training has provided West African protected area managers with indispensable tools in the face of current issues of natural resource management…”</a:t>
            </a:r>
          </a:p>
          <a:p>
            <a:r>
              <a:rPr lang="en-US" sz="2000" u="sng" dirty="0">
                <a:solidFill>
                  <a:srgbClr val="25408F"/>
                </a:solidFill>
              </a:rPr>
              <a:t>KOIM Nora (GIZ)</a:t>
            </a:r>
            <a:r>
              <a:rPr lang="en-US" sz="2000" dirty="0">
                <a:solidFill>
                  <a:srgbClr val="25408F"/>
                </a:solidFill>
              </a:rPr>
              <a:t>: “I want to thank you again for the excellent training. It was obvious that you put a lot of work into it. The selection of participants was also very appropriate”</a:t>
            </a:r>
          </a:p>
          <a:p>
            <a:r>
              <a:rPr lang="en-US" sz="2000" u="sng" dirty="0">
                <a:solidFill>
                  <a:srgbClr val="25408F"/>
                </a:solidFill>
              </a:rPr>
              <a:t>MAHAMA Ali (Mole Park Manager)</a:t>
            </a:r>
            <a:r>
              <a:rPr lang="en-US" sz="2000" dirty="0">
                <a:solidFill>
                  <a:srgbClr val="25408F"/>
                </a:solidFill>
              </a:rPr>
              <a:t>: “in the past we tried to candidate the Mole National Park (Ghana) as UNESCO Heritage site. But we failed due to lack of up to date data. Thanks to the Copernicus Hot Spot in providing us up to date land cover maps, I am confident we will now succeed in becoming a UNESCO Heritage site”</a:t>
            </a:r>
            <a:endParaRPr lang="en-US" sz="2000" u="sng" dirty="0">
              <a:solidFill>
                <a:srgbClr val="25408F"/>
              </a:solidFill>
            </a:endParaRPr>
          </a:p>
          <a:p>
            <a:endParaRPr lang="en-US" sz="2000" dirty="0">
              <a:solidFill>
                <a:srgbClr val="25408F"/>
              </a:solidFill>
            </a:endParaRPr>
          </a:p>
        </p:txBody>
      </p:sp>
      <p:sp>
        <p:nvSpPr>
          <p:cNvPr id="3" name="Title 2"/>
          <p:cNvSpPr>
            <a:spLocks noGrp="1"/>
          </p:cNvSpPr>
          <p:nvPr>
            <p:ph type="title"/>
          </p:nvPr>
        </p:nvSpPr>
        <p:spPr>
          <a:xfrm>
            <a:off x="1156939" y="340616"/>
            <a:ext cx="10425461" cy="730303"/>
          </a:xfrm>
        </p:spPr>
        <p:txBody>
          <a:bodyPr/>
          <a:lstStyle/>
          <a:p>
            <a:r>
              <a:rPr lang="en-US" dirty="0"/>
              <a:t>C-HSM West Africa Land Cover capacity building workshop</a:t>
            </a:r>
          </a:p>
        </p:txBody>
      </p:sp>
      <p:pic>
        <p:nvPicPr>
          <p:cNvPr id="1026" name="Picture 2" descr="_DSC30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293" y="5029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_DSC29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5493" y="5029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_DSC30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347" y="5029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_AB227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3528" y="5029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63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516776"/>
            <a:ext cx="9410024" cy="4185761"/>
          </a:xfrm>
          <a:prstGeom prst="rect">
            <a:avLst/>
          </a:prstGeom>
          <a:noFill/>
        </p:spPr>
        <p:txBody>
          <a:bodyPr wrap="square" rtlCol="0">
            <a:spAutoFit/>
          </a:bodyPr>
          <a:lstStyle/>
          <a:p>
            <a:pPr>
              <a:spcAft>
                <a:spcPts val="600"/>
              </a:spcAft>
            </a:pPr>
            <a:r>
              <a:rPr lang="en-GB" sz="3600" b="1" dirty="0">
                <a:solidFill>
                  <a:srgbClr val="174289"/>
                </a:solidFill>
                <a:latin typeface="Arial" panose="020B0604020202020204" pitchFamily="34" charset="0"/>
                <a:cs typeface="Arial" panose="020B0604020202020204" pitchFamily="34" charset="0"/>
              </a:rPr>
              <a:t>What is Copernicus</a:t>
            </a:r>
          </a:p>
          <a:p>
            <a:pPr>
              <a:spcAft>
                <a:spcPts val="600"/>
              </a:spcAft>
            </a:pPr>
            <a:endParaRPr lang="en-GB" dirty="0">
              <a:solidFill>
                <a:srgbClr val="174289"/>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GB" dirty="0">
                <a:solidFill>
                  <a:srgbClr val="174289"/>
                </a:solidFill>
                <a:latin typeface="Arial" panose="020B0604020202020204" pitchFamily="34" charset="0"/>
                <a:cs typeface="Arial" panose="020B0604020202020204" pitchFamily="34" charset="0"/>
              </a:rPr>
              <a:t>Copernicus is the European Union programme aimed at developing European information services based on satellite Earth Observation and in situ data</a:t>
            </a:r>
          </a:p>
          <a:p>
            <a:pPr marL="285750" indent="-285750">
              <a:spcAft>
                <a:spcPts val="1200"/>
              </a:spcAft>
              <a:buFont typeface="Arial" panose="020B0604020202020204" pitchFamily="34" charset="0"/>
              <a:buChar char="•"/>
            </a:pPr>
            <a:r>
              <a:rPr lang="en-GB" dirty="0">
                <a:solidFill>
                  <a:srgbClr val="174289"/>
                </a:solidFill>
                <a:latin typeface="Arial" panose="020B0604020202020204" pitchFamily="34" charset="0"/>
                <a:cs typeface="Arial" panose="020B0604020202020204" pitchFamily="34" charset="0"/>
              </a:rPr>
              <a:t>Copernicus is coordinated and managed by the European Commission</a:t>
            </a:r>
          </a:p>
          <a:p>
            <a:pPr marL="285750" indent="-285750">
              <a:spcAft>
                <a:spcPts val="1200"/>
              </a:spcAft>
              <a:buFont typeface="Arial" panose="020B0604020202020204" pitchFamily="34" charset="0"/>
              <a:buChar char="•"/>
            </a:pPr>
            <a:r>
              <a:rPr lang="en-GB" dirty="0">
                <a:solidFill>
                  <a:srgbClr val="174289"/>
                </a:solidFill>
                <a:latin typeface="Arial" panose="020B0604020202020204" pitchFamily="34" charset="0"/>
                <a:cs typeface="Arial" panose="020B0604020202020204" pitchFamily="34" charset="0"/>
              </a:rPr>
              <a:t>Copernicus is implemented in partnership with the Member States, the European Space Agency (ESA), the European Organisation for the Exploitation of Meteorological Satellites (EUMETSAT), the European Centre for Medium-Range Weather Forecasts (ECMWF), EU Agencies and Mercator </a:t>
            </a:r>
            <a:r>
              <a:rPr lang="en-GB" dirty="0" err="1">
                <a:solidFill>
                  <a:srgbClr val="174289"/>
                </a:solidFill>
                <a:latin typeface="Arial" panose="020B0604020202020204" pitchFamily="34" charset="0"/>
                <a:cs typeface="Arial" panose="020B0604020202020204" pitchFamily="34" charset="0"/>
              </a:rPr>
              <a:t>Océan</a:t>
            </a:r>
            <a:endParaRPr lang="en-GB" dirty="0">
              <a:solidFill>
                <a:srgbClr val="174289"/>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GB" dirty="0">
                <a:solidFill>
                  <a:srgbClr val="174289"/>
                </a:solidFill>
                <a:latin typeface="Arial" panose="020B0604020202020204" pitchFamily="34" charset="0"/>
                <a:cs typeface="Arial" panose="020B0604020202020204" pitchFamily="34" charset="0"/>
              </a:rPr>
              <a:t>Copernicus Multiannual Financial Framework 2021-2027 &gt; 5 billion €</a:t>
            </a:r>
          </a:p>
          <a:p>
            <a:pPr marL="285750" indent="-285750">
              <a:spcAft>
                <a:spcPts val="1200"/>
              </a:spcAft>
              <a:buFont typeface="Arial" panose="020B0604020202020204" pitchFamily="34" charset="0"/>
              <a:buChar char="•"/>
            </a:pPr>
            <a:r>
              <a:rPr lang="en-GB" dirty="0">
                <a:solidFill>
                  <a:srgbClr val="174289"/>
                </a:solidFill>
                <a:latin typeface="Arial" panose="020B0604020202020204" pitchFamily="34" charset="0"/>
                <a:cs typeface="Arial" panose="020B0604020202020204" pitchFamily="34" charset="0"/>
              </a:rPr>
              <a:t>Copernicus data and infrastructure guaranteed beyond 2030</a:t>
            </a:r>
          </a:p>
        </p:txBody>
      </p:sp>
    </p:spTree>
    <p:extLst>
      <p:ext uri="{BB962C8B-B14F-4D97-AF65-F5344CB8AC3E}">
        <p14:creationId xmlns:p14="http://schemas.microsoft.com/office/powerpoint/2010/main" val="1522450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a:t>Comparing KLC’s</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156939" y="932722"/>
            <a:ext cx="10425461" cy="5399067"/>
          </a:xfrm>
          <a:prstGeom prst="rect">
            <a:avLst/>
          </a:prstGeom>
        </p:spPr>
      </p:pic>
    </p:spTree>
    <p:extLst>
      <p:ext uri="{BB962C8B-B14F-4D97-AF65-F5344CB8AC3E}">
        <p14:creationId xmlns:p14="http://schemas.microsoft.com/office/powerpoint/2010/main" val="1518176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Tai-</a:t>
            </a:r>
            <a:r>
              <a:rPr lang="en-US" dirty="0" err="1"/>
              <a:t>Sapo</a:t>
            </a:r>
            <a:r>
              <a:rPr lang="en-US" dirty="0"/>
              <a:t> KLC Land Cover Dynamics</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245997" y="793820"/>
            <a:ext cx="10088544" cy="5978769"/>
          </a:xfrm>
          <a:prstGeom prst="rect">
            <a:avLst/>
          </a:prstGeom>
        </p:spPr>
      </p:pic>
    </p:spTree>
    <p:extLst>
      <p:ext uri="{BB962C8B-B14F-4D97-AF65-F5344CB8AC3E}">
        <p14:creationId xmlns:p14="http://schemas.microsoft.com/office/powerpoint/2010/main" val="74653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3031" y="838034"/>
            <a:ext cx="4256598" cy="6018452"/>
          </a:xfrm>
        </p:spPr>
      </p:pic>
      <p:sp>
        <p:nvSpPr>
          <p:cNvPr id="3" name="Title 2"/>
          <p:cNvSpPr>
            <a:spLocks noGrp="1"/>
          </p:cNvSpPr>
          <p:nvPr>
            <p:ph type="title"/>
          </p:nvPr>
        </p:nvSpPr>
        <p:spPr/>
        <p:txBody>
          <a:bodyPr/>
          <a:lstStyle/>
          <a:p>
            <a:r>
              <a:rPr lang="en-GB" dirty="0" err="1"/>
              <a:t>Upemba-Kundelungu</a:t>
            </a:r>
            <a:r>
              <a:rPr lang="en-GB" dirty="0"/>
              <a:t> complex</a:t>
            </a:r>
          </a:p>
        </p:txBody>
      </p:sp>
      <p:sp>
        <p:nvSpPr>
          <p:cNvPr id="5" name="TextBox 4"/>
          <p:cNvSpPr txBox="1"/>
          <p:nvPr/>
        </p:nvSpPr>
        <p:spPr>
          <a:xfrm>
            <a:off x="1156940" y="1292087"/>
            <a:ext cx="5621548" cy="3323987"/>
          </a:xfrm>
          <a:prstGeom prst="rect">
            <a:avLst/>
          </a:prstGeom>
          <a:noFill/>
        </p:spPr>
        <p:txBody>
          <a:bodyPr wrap="square" rtlCol="0">
            <a:spAutoFit/>
          </a:bodyPr>
          <a:lstStyle/>
          <a:p>
            <a:pPr marL="400050" indent="-400050">
              <a:spcBef>
                <a:spcPts val="600"/>
              </a:spcBef>
              <a:buAutoNum type="romanLcParenBoth"/>
            </a:pPr>
            <a:r>
              <a:rPr lang="en-US" sz="2000" dirty="0">
                <a:solidFill>
                  <a:srgbClr val="002060"/>
                </a:solidFill>
              </a:rPr>
              <a:t>highlight the threats and pressures on the wetlands and the last population of elephants in the Katanga province and the wetlands which is one of the biggest RAMSAR site in the world (since 2017), </a:t>
            </a:r>
          </a:p>
          <a:p>
            <a:pPr marL="400050" indent="-400050">
              <a:spcBef>
                <a:spcPts val="600"/>
              </a:spcBef>
              <a:buAutoNum type="romanLcParenBoth"/>
            </a:pPr>
            <a:r>
              <a:rPr lang="en-US" sz="2000" dirty="0">
                <a:solidFill>
                  <a:srgbClr val="002060"/>
                </a:solidFill>
              </a:rPr>
              <a:t>prioritize the actions of EU funds in the complex and the management plan of the complex and </a:t>
            </a:r>
          </a:p>
          <a:p>
            <a:pPr marL="400050" indent="-400050">
              <a:spcBef>
                <a:spcPts val="600"/>
              </a:spcBef>
              <a:buAutoNum type="romanLcParenBoth"/>
            </a:pPr>
            <a:r>
              <a:rPr lang="en-US" sz="2000" dirty="0">
                <a:solidFill>
                  <a:srgbClr val="002060"/>
                </a:solidFill>
              </a:rPr>
              <a:t>bring some leverage in negotiations between EU/national agency in charge of the PAs and the private sector. </a:t>
            </a:r>
            <a:endParaRPr lang="en-GB" sz="2000" dirty="0">
              <a:solidFill>
                <a:srgbClr val="002060"/>
              </a:solidFill>
            </a:endParaRPr>
          </a:p>
        </p:txBody>
      </p:sp>
    </p:spTree>
    <p:extLst>
      <p:ext uri="{BB962C8B-B14F-4D97-AF65-F5344CB8AC3E}">
        <p14:creationId xmlns:p14="http://schemas.microsoft.com/office/powerpoint/2010/main" val="3848975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A6BF39"/>
          </a:solidFill>
        </p:spPr>
        <p:txBody>
          <a:bodyPr/>
          <a:lstStyle/>
          <a:p>
            <a:r>
              <a:rPr lang="en-US" dirty="0" err="1"/>
              <a:t>HotSpot</a:t>
            </a:r>
            <a:r>
              <a:rPr lang="en-US" dirty="0"/>
              <a:t> Outcomes-2020/2021</a:t>
            </a:r>
            <a:endParaRPr lang="en-GB" dirty="0"/>
          </a:p>
        </p:txBody>
      </p:sp>
      <p:sp>
        <p:nvSpPr>
          <p:cNvPr id="4" name="Content Placeholder 1"/>
          <p:cNvSpPr>
            <a:spLocks noGrp="1"/>
          </p:cNvSpPr>
          <p:nvPr>
            <p:ph idx="1"/>
          </p:nvPr>
        </p:nvSpPr>
        <p:spPr>
          <a:xfrm>
            <a:off x="1849397" y="932723"/>
            <a:ext cx="9733004" cy="5546136"/>
          </a:xfrm>
        </p:spPr>
        <p:txBody>
          <a:bodyPr>
            <a:normAutofit/>
          </a:bodyPr>
          <a:lstStyle/>
          <a:p>
            <a:pPr marL="568325" lvl="1" indent="-568325" defTabSz="568325">
              <a:spcBef>
                <a:spcPts val="600"/>
              </a:spcBef>
              <a:spcAft>
                <a:spcPts val="600"/>
              </a:spcAft>
              <a:buClr>
                <a:srgbClr val="231F89"/>
              </a:buClr>
              <a:buFont typeface="Wingdings" charset="0"/>
              <a:buChar char="«"/>
            </a:pPr>
            <a:r>
              <a:rPr lang="en-US" sz="2400" kern="0" dirty="0">
                <a:solidFill>
                  <a:srgbClr val="002060"/>
                </a:solidFill>
                <a:ea typeface="ＭＳ Ｐゴシック" charset="0"/>
              </a:rPr>
              <a:t>Scientific papers peer reviewed published:</a:t>
            </a:r>
          </a:p>
          <a:p>
            <a:pPr marL="704837" lvl="2" indent="-171450" defTabSz="568325">
              <a:spcBef>
                <a:spcPts val="600"/>
              </a:spcBef>
              <a:spcAft>
                <a:spcPts val="600"/>
              </a:spcAft>
              <a:buClr>
                <a:srgbClr val="231F89"/>
              </a:buClr>
            </a:pPr>
            <a:r>
              <a:rPr lang="en-US" sz="1200" kern="0" dirty="0">
                <a:solidFill>
                  <a:srgbClr val="002060"/>
                </a:solidFill>
                <a:ea typeface="ＭＳ Ｐゴシック" charset="0"/>
              </a:rPr>
              <a:t>‘’Quality assurance and assessment framework for land cover maps validation in the Copernicus Hot Spot Monitoring activity’’. European Journal of Remote Sensing ISSN, </a:t>
            </a:r>
            <a:r>
              <a:rPr lang="en-US" sz="1200" b="1" kern="0" dirty="0">
                <a:solidFill>
                  <a:srgbClr val="002060"/>
                </a:solidFill>
                <a:ea typeface="ＭＳ Ｐゴシック" charset="0"/>
              </a:rPr>
              <a:t>September 2021</a:t>
            </a:r>
            <a:r>
              <a:rPr lang="en-US" sz="1200" kern="0" dirty="0">
                <a:solidFill>
                  <a:srgbClr val="002060"/>
                </a:solidFill>
                <a:ea typeface="ＭＳ Ｐゴシック" charset="0"/>
              </a:rPr>
              <a:t>. </a:t>
            </a:r>
            <a:r>
              <a:rPr lang="en-US" sz="1200" kern="0" dirty="0">
                <a:solidFill>
                  <a:srgbClr val="002060"/>
                </a:solidFill>
                <a:ea typeface="ＭＳ Ｐゴシック" charset="0"/>
                <a:hlinkClick r:id="rId3"/>
              </a:rPr>
              <a:t>ResearchGate link</a:t>
            </a:r>
            <a:r>
              <a:rPr lang="en-US" sz="1200" kern="0" dirty="0">
                <a:solidFill>
                  <a:srgbClr val="002060"/>
                </a:solidFill>
                <a:ea typeface="ＭＳ Ｐゴシック" charset="0"/>
              </a:rPr>
              <a:t>.</a:t>
            </a:r>
          </a:p>
          <a:p>
            <a:pPr marL="704837" lvl="2" indent="-171450" defTabSz="568325">
              <a:spcBef>
                <a:spcPts val="600"/>
              </a:spcBef>
              <a:spcAft>
                <a:spcPts val="600"/>
              </a:spcAft>
              <a:buClr>
                <a:srgbClr val="231F89"/>
              </a:buClr>
            </a:pPr>
            <a:r>
              <a:rPr lang="en-US" sz="1200" kern="0" dirty="0">
                <a:solidFill>
                  <a:srgbClr val="002060"/>
                </a:solidFill>
                <a:ea typeface="ＭＳ Ｐゴシック" charset="0"/>
              </a:rPr>
              <a:t>‘’ An update and beyond: key landscapes for conservation land cover and change monitoring, thematic and validation datasets for the African, Caribbean and Pacific regions’’. Earth System Science Data, </a:t>
            </a:r>
            <a:r>
              <a:rPr lang="en-US" sz="1200" b="1" kern="0" dirty="0">
                <a:solidFill>
                  <a:srgbClr val="002060"/>
                </a:solidFill>
                <a:ea typeface="ＭＳ Ｐゴシック" charset="0"/>
              </a:rPr>
              <a:t>August 2021</a:t>
            </a:r>
            <a:r>
              <a:rPr lang="en-US" sz="1200" kern="0" dirty="0">
                <a:solidFill>
                  <a:srgbClr val="002060"/>
                </a:solidFill>
                <a:ea typeface="ＭＳ Ｐゴシック" charset="0"/>
              </a:rPr>
              <a:t>. </a:t>
            </a:r>
            <a:r>
              <a:rPr lang="en-US" sz="1200" kern="0" dirty="0">
                <a:solidFill>
                  <a:srgbClr val="002060"/>
                </a:solidFill>
                <a:ea typeface="ＭＳ Ｐゴシック" charset="0"/>
                <a:hlinkClick r:id="rId4"/>
              </a:rPr>
              <a:t>ResearchGate link</a:t>
            </a:r>
            <a:r>
              <a:rPr lang="en-US" sz="1200" kern="0" dirty="0">
                <a:solidFill>
                  <a:srgbClr val="002060"/>
                </a:solidFill>
                <a:ea typeface="ＭＳ Ｐゴシック" charset="0"/>
              </a:rPr>
              <a:t>.</a:t>
            </a:r>
          </a:p>
          <a:p>
            <a:pPr marL="704837" lvl="2" indent="-171450" defTabSz="568325">
              <a:spcBef>
                <a:spcPts val="600"/>
              </a:spcBef>
              <a:spcAft>
                <a:spcPts val="600"/>
              </a:spcAft>
              <a:buClr>
                <a:srgbClr val="231F89"/>
              </a:buClr>
            </a:pPr>
            <a:r>
              <a:rPr lang="en-US" sz="1200" kern="0" dirty="0">
                <a:solidFill>
                  <a:srgbClr val="002060"/>
                </a:solidFill>
                <a:ea typeface="ＭＳ Ｐゴシック" charset="0"/>
              </a:rPr>
              <a:t>‘’ Key landscapes for conservation land cover and change monitoring, thematic and validation datasets for sub-Saharan Africa’’. Earth System Science Data, </a:t>
            </a:r>
            <a:r>
              <a:rPr lang="en-US" sz="1200" b="1" kern="0" dirty="0">
                <a:solidFill>
                  <a:srgbClr val="002060"/>
                </a:solidFill>
                <a:ea typeface="ＭＳ Ｐゴシック" charset="0"/>
              </a:rPr>
              <a:t>November 2020</a:t>
            </a:r>
            <a:r>
              <a:rPr lang="en-US" sz="1200" kern="0" dirty="0">
                <a:solidFill>
                  <a:srgbClr val="002060"/>
                </a:solidFill>
                <a:ea typeface="ＭＳ Ｐゴシック" charset="0"/>
              </a:rPr>
              <a:t>. </a:t>
            </a:r>
            <a:r>
              <a:rPr lang="en-US" sz="1200" kern="0" dirty="0">
                <a:solidFill>
                  <a:srgbClr val="002060"/>
                </a:solidFill>
                <a:ea typeface="ＭＳ Ｐゴシック" charset="0"/>
                <a:hlinkClick r:id="rId5"/>
              </a:rPr>
              <a:t>ResearchGate link</a:t>
            </a:r>
            <a:r>
              <a:rPr lang="en-US" sz="1200" kern="0" dirty="0">
                <a:solidFill>
                  <a:srgbClr val="002060"/>
                </a:solidFill>
                <a:ea typeface="ＭＳ Ｐゴシック" charset="0"/>
              </a:rPr>
              <a:t>.</a:t>
            </a:r>
          </a:p>
          <a:p>
            <a:pPr marL="568325" lvl="1" indent="-568325" defTabSz="568325">
              <a:spcBef>
                <a:spcPts val="600"/>
              </a:spcBef>
              <a:spcAft>
                <a:spcPts val="600"/>
              </a:spcAft>
              <a:buClr>
                <a:srgbClr val="231F89"/>
              </a:buClr>
              <a:buFont typeface="Wingdings" charset="0"/>
              <a:buChar char="«"/>
            </a:pPr>
            <a:endParaRPr lang="en-US" sz="2400" kern="0" dirty="0">
              <a:solidFill>
                <a:srgbClr val="002060"/>
              </a:solidFill>
              <a:ea typeface="ＭＳ Ｐゴシック" charset="0"/>
            </a:endParaRPr>
          </a:p>
        </p:txBody>
      </p:sp>
      <p:pic>
        <p:nvPicPr>
          <p:cNvPr id="2" name="Picture 1"/>
          <p:cNvPicPr>
            <a:picLocks noChangeAspect="1"/>
          </p:cNvPicPr>
          <p:nvPr/>
        </p:nvPicPr>
        <p:blipFill>
          <a:blip r:embed="rId6"/>
          <a:stretch>
            <a:fillRect/>
          </a:stretch>
        </p:blipFill>
        <p:spPr>
          <a:xfrm>
            <a:off x="5246066" y="3112277"/>
            <a:ext cx="3073014" cy="3220271"/>
          </a:xfrm>
          <a:prstGeom prst="rect">
            <a:avLst/>
          </a:prstGeom>
          <a:effectLst>
            <a:glow rad="76200">
              <a:schemeClr val="accent1">
                <a:alpha val="40000"/>
              </a:schemeClr>
            </a:glow>
            <a:outerShdw blurRad="50800" dist="38100" dir="2700000" algn="tl" rotWithShape="0">
              <a:prstClr val="black">
                <a:alpha val="40000"/>
              </a:prstClr>
            </a:outerShdw>
            <a:softEdge rad="0"/>
          </a:effectLst>
        </p:spPr>
      </p:pic>
      <p:pic>
        <p:nvPicPr>
          <p:cNvPr id="5" name="Picture 4"/>
          <p:cNvPicPr>
            <a:picLocks noChangeAspect="1"/>
          </p:cNvPicPr>
          <p:nvPr/>
        </p:nvPicPr>
        <p:blipFill>
          <a:blip r:embed="rId7"/>
          <a:stretch>
            <a:fillRect/>
          </a:stretch>
        </p:blipFill>
        <p:spPr>
          <a:xfrm>
            <a:off x="1156939" y="3112277"/>
            <a:ext cx="3874294" cy="3266266"/>
          </a:xfrm>
          <a:prstGeom prst="rect">
            <a:avLst/>
          </a:prstGeom>
          <a:effectLst>
            <a:glow rad="76200">
              <a:schemeClr val="accent1">
                <a:alpha val="40000"/>
              </a:schemeClr>
            </a:glow>
            <a:outerShdw blurRad="50800" dist="38100" dir="2700000" algn="tl" rotWithShape="0">
              <a:prstClr val="black">
                <a:alpha val="40000"/>
              </a:prstClr>
            </a:outerShdw>
          </a:effectLst>
        </p:spPr>
      </p:pic>
      <p:pic>
        <p:nvPicPr>
          <p:cNvPr id="6" name="Picture 5"/>
          <p:cNvPicPr>
            <a:picLocks noChangeAspect="1"/>
          </p:cNvPicPr>
          <p:nvPr/>
        </p:nvPicPr>
        <p:blipFill>
          <a:blip r:embed="rId8"/>
          <a:stretch>
            <a:fillRect/>
          </a:stretch>
        </p:blipFill>
        <p:spPr>
          <a:xfrm>
            <a:off x="8533913" y="3112277"/>
            <a:ext cx="3073014" cy="2957051"/>
          </a:xfrm>
          <a:prstGeom prst="rect">
            <a:avLst/>
          </a:prstGeom>
          <a:effectLst>
            <a:glow rad="76200">
              <a:schemeClr val="accent1">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34324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A6BF39"/>
          </a:solidFill>
          <a:ln w="9525">
            <a:noFill/>
            <a:miter lim="800000"/>
            <a:headEnd/>
            <a:tailEnd/>
          </a:ln>
        </p:spPr>
        <p:txBody>
          <a:bodyPr vert="horz" wrap="square" lIns="91440" tIns="45720" rIns="91440" bIns="45720" numCol="1" anchor="ctr" anchorCtr="0" compatLnSpc="1">
            <a:prstTxWarp prst="textNoShape">
              <a:avLst/>
            </a:prstTxWarp>
            <a:noAutofit/>
          </a:bodyPr>
          <a:lstStyle/>
          <a:p>
            <a:r>
              <a:rPr lang="en-US" dirty="0" err="1"/>
              <a:t>HotSpot</a:t>
            </a:r>
            <a:r>
              <a:rPr lang="en-US" dirty="0"/>
              <a:t> Outcomes-2020/2021</a:t>
            </a:r>
            <a:endParaRPr lang="en-GB" dirty="0"/>
          </a:p>
        </p:txBody>
      </p:sp>
      <p:sp>
        <p:nvSpPr>
          <p:cNvPr id="4" name="Content Placeholder 1"/>
          <p:cNvSpPr>
            <a:spLocks noGrp="1"/>
          </p:cNvSpPr>
          <p:nvPr>
            <p:ph idx="1"/>
          </p:nvPr>
        </p:nvSpPr>
        <p:spPr>
          <a:xfrm>
            <a:off x="1849397" y="932723"/>
            <a:ext cx="9733004" cy="5546136"/>
          </a:xfrm>
        </p:spPr>
        <p:txBody>
          <a:bodyPr>
            <a:normAutofit/>
          </a:bodyPr>
          <a:lstStyle/>
          <a:p>
            <a:pPr marL="568325" lvl="1" indent="-568325" defTabSz="568325">
              <a:spcBef>
                <a:spcPts val="600"/>
              </a:spcBef>
              <a:spcAft>
                <a:spcPts val="600"/>
              </a:spcAft>
              <a:buClr>
                <a:srgbClr val="231F89"/>
              </a:buClr>
              <a:buFont typeface="Wingdings" charset="0"/>
              <a:buChar char="«"/>
            </a:pPr>
            <a:r>
              <a:rPr lang="en-US" sz="2400" kern="0" dirty="0">
                <a:solidFill>
                  <a:srgbClr val="002060"/>
                </a:solidFill>
                <a:ea typeface="ＭＳ Ｐゴシック" charset="0"/>
              </a:rPr>
              <a:t>Journal contribution:</a:t>
            </a:r>
          </a:p>
          <a:p>
            <a:pPr marL="819137" lvl="2" indent="-285750" defTabSz="568325">
              <a:spcBef>
                <a:spcPts val="600"/>
              </a:spcBef>
              <a:spcAft>
                <a:spcPts val="600"/>
              </a:spcAft>
              <a:buClr>
                <a:srgbClr val="231F89"/>
              </a:buClr>
            </a:pPr>
            <a:r>
              <a:rPr lang="en-US" sz="1200" kern="0" dirty="0">
                <a:solidFill>
                  <a:srgbClr val="002060"/>
                </a:solidFill>
                <a:ea typeface="ＭＳ Ｐゴシック" charset="0"/>
              </a:rPr>
              <a:t>World Heritage Journal, N.98. Article: </a:t>
            </a:r>
            <a:r>
              <a:rPr lang="en-US" sz="1200" b="1" kern="0" dirty="0">
                <a:solidFill>
                  <a:srgbClr val="002060"/>
                </a:solidFill>
                <a:ea typeface="ＭＳ Ｐゴシック" charset="0"/>
              </a:rPr>
              <a:t>‘’Mapping land cover dynamics with Copernicus’’</a:t>
            </a:r>
            <a:r>
              <a:rPr lang="en-US" sz="1200" kern="0" dirty="0">
                <a:solidFill>
                  <a:srgbClr val="002060"/>
                </a:solidFill>
                <a:ea typeface="ＭＳ Ｐゴシック" charset="0"/>
              </a:rPr>
              <a:t>, </a:t>
            </a:r>
            <a:r>
              <a:rPr lang="en-US" sz="1200" b="1" kern="0" dirty="0">
                <a:solidFill>
                  <a:srgbClr val="002060"/>
                </a:solidFill>
                <a:ea typeface="ＭＳ Ｐゴシック" charset="0"/>
              </a:rPr>
              <a:t>April 2021. </a:t>
            </a:r>
            <a:r>
              <a:rPr lang="en-US" sz="1200" kern="0" dirty="0">
                <a:solidFill>
                  <a:srgbClr val="002060"/>
                </a:solidFill>
                <a:ea typeface="ＭＳ Ｐゴシック" charset="0"/>
                <a:hlinkClick r:id="rId3"/>
              </a:rPr>
              <a:t>link</a:t>
            </a:r>
            <a:r>
              <a:rPr lang="en-US" sz="1200" b="1" kern="0" dirty="0">
                <a:solidFill>
                  <a:srgbClr val="002060"/>
                </a:solidFill>
                <a:ea typeface="ＭＳ Ｐゴシック" charset="0"/>
              </a:rPr>
              <a:t>.</a:t>
            </a:r>
          </a:p>
          <a:p>
            <a:pPr marL="568325" lvl="1" indent="-568325" defTabSz="568325">
              <a:spcBef>
                <a:spcPts val="600"/>
              </a:spcBef>
              <a:spcAft>
                <a:spcPts val="600"/>
              </a:spcAft>
              <a:buClr>
                <a:srgbClr val="231F89"/>
              </a:buClr>
              <a:buFont typeface="Wingdings" charset="0"/>
              <a:buChar char="«"/>
            </a:pPr>
            <a:endParaRPr lang="en-US" sz="2400" kern="0" dirty="0">
              <a:solidFill>
                <a:srgbClr val="002060"/>
              </a:solidFill>
              <a:ea typeface="ＭＳ Ｐゴシック" charset="0"/>
            </a:endParaRPr>
          </a:p>
        </p:txBody>
      </p:sp>
      <p:pic>
        <p:nvPicPr>
          <p:cNvPr id="6" name="Picture 5"/>
          <p:cNvPicPr>
            <a:picLocks noChangeAspect="1"/>
          </p:cNvPicPr>
          <p:nvPr/>
        </p:nvPicPr>
        <p:blipFill>
          <a:blip r:embed="rId4"/>
          <a:stretch>
            <a:fillRect/>
          </a:stretch>
        </p:blipFill>
        <p:spPr>
          <a:xfrm>
            <a:off x="1151104" y="2202308"/>
            <a:ext cx="2636713" cy="3331661"/>
          </a:xfrm>
          <a:prstGeom prst="rect">
            <a:avLst/>
          </a:prstGeom>
          <a:effectLst>
            <a:glow rad="76200">
              <a:schemeClr val="accent1">
                <a:alpha val="40000"/>
              </a:schemeClr>
            </a:glow>
          </a:effectLst>
        </p:spPr>
      </p:pic>
      <p:pic>
        <p:nvPicPr>
          <p:cNvPr id="5" name="Picture 4"/>
          <p:cNvPicPr>
            <a:picLocks noChangeAspect="1"/>
          </p:cNvPicPr>
          <p:nvPr/>
        </p:nvPicPr>
        <p:blipFill>
          <a:blip r:embed="rId5"/>
          <a:stretch>
            <a:fillRect/>
          </a:stretch>
        </p:blipFill>
        <p:spPr>
          <a:xfrm>
            <a:off x="6196129" y="2010019"/>
            <a:ext cx="5866055" cy="3716240"/>
          </a:xfrm>
          <a:prstGeom prst="rect">
            <a:avLst/>
          </a:prstGeom>
          <a:effectLst>
            <a:glow rad="76200">
              <a:schemeClr val="accent1">
                <a:alpha val="40000"/>
              </a:schemeClr>
            </a:glow>
          </a:effectLst>
        </p:spPr>
      </p:pic>
      <p:pic>
        <p:nvPicPr>
          <p:cNvPr id="2" name="Picture 1"/>
          <p:cNvPicPr>
            <a:picLocks noChangeAspect="1"/>
          </p:cNvPicPr>
          <p:nvPr/>
        </p:nvPicPr>
        <p:blipFill>
          <a:blip r:embed="rId6"/>
          <a:stretch>
            <a:fillRect/>
          </a:stretch>
        </p:blipFill>
        <p:spPr>
          <a:xfrm>
            <a:off x="3664336" y="2628454"/>
            <a:ext cx="2873040" cy="3670858"/>
          </a:xfrm>
          <a:prstGeom prst="rect">
            <a:avLst/>
          </a:prstGeom>
          <a:effectLst>
            <a:glow rad="76200">
              <a:schemeClr val="accent1">
                <a:alpha val="40000"/>
              </a:schemeClr>
            </a:glow>
          </a:effectLst>
        </p:spPr>
      </p:pic>
    </p:spTree>
    <p:extLst>
      <p:ext uri="{BB962C8B-B14F-4D97-AF65-F5344CB8AC3E}">
        <p14:creationId xmlns:p14="http://schemas.microsoft.com/office/powerpoint/2010/main" val="746864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603B72-08F4-314B-BA19-2CFA4B6A51B8}"/>
              </a:ext>
            </a:extLst>
          </p:cNvPr>
          <p:cNvSpPr txBox="1"/>
          <p:nvPr/>
        </p:nvSpPr>
        <p:spPr>
          <a:xfrm>
            <a:off x="1068790" y="516776"/>
            <a:ext cx="9410024" cy="4478149"/>
          </a:xfrm>
          <a:prstGeom prst="rect">
            <a:avLst/>
          </a:prstGeom>
          <a:noFill/>
        </p:spPr>
        <p:txBody>
          <a:bodyPr wrap="square" rtlCol="0">
            <a:spAutoFit/>
          </a:bodyPr>
          <a:lstStyle/>
          <a:p>
            <a:pPr>
              <a:spcAft>
                <a:spcPts val="600"/>
              </a:spcAft>
            </a:pPr>
            <a:r>
              <a:rPr lang="en-GB" sz="3600" b="1" dirty="0">
                <a:solidFill>
                  <a:srgbClr val="004394"/>
                </a:solidFill>
                <a:latin typeface="Arial" panose="020B0604020202020204" pitchFamily="34" charset="0"/>
                <a:cs typeface="Arial" panose="020B0604020202020204" pitchFamily="34" charset="0"/>
              </a:rPr>
              <a:t>STAY CONNECTED</a:t>
            </a:r>
          </a:p>
          <a:p>
            <a:pPr>
              <a:spcAft>
                <a:spcPts val="600"/>
              </a:spcAft>
            </a:pPr>
            <a:endParaRPr lang="en-GB" sz="2400" dirty="0">
              <a:solidFill>
                <a:srgbClr val="004394"/>
              </a:solidFill>
              <a:latin typeface="Arial" panose="020B0604020202020204" pitchFamily="34" charset="0"/>
              <a:cs typeface="Arial" panose="020B0604020202020204" pitchFamily="34" charset="0"/>
            </a:endParaRPr>
          </a:p>
          <a:p>
            <a:pPr>
              <a:spcAft>
                <a:spcPts val="600"/>
              </a:spcAft>
            </a:pPr>
            <a:endParaRPr lang="en-GB" dirty="0">
              <a:solidFill>
                <a:srgbClr val="004394"/>
              </a:solidFill>
              <a:latin typeface="Arial" panose="020B0604020202020204" pitchFamily="34" charset="0"/>
              <a:cs typeface="Arial" panose="020B0604020202020204" pitchFamily="34" charset="0"/>
            </a:endParaRPr>
          </a:p>
          <a:p>
            <a:pPr>
              <a:spcAft>
                <a:spcPts val="600"/>
              </a:spcAft>
            </a:pPr>
            <a:endParaRPr lang="en-GB" dirty="0">
              <a:solidFill>
                <a:srgbClr val="004394"/>
              </a:solidFill>
              <a:latin typeface="Arial" panose="020B0604020202020204" pitchFamily="34" charset="0"/>
              <a:cs typeface="Arial" panose="020B0604020202020204" pitchFamily="34" charset="0"/>
            </a:endParaRPr>
          </a:p>
          <a:p>
            <a:pPr>
              <a:spcAft>
                <a:spcPts val="600"/>
              </a:spcAft>
            </a:pPr>
            <a:endParaRPr lang="en-GB" dirty="0">
              <a:solidFill>
                <a:srgbClr val="004394"/>
              </a:solidFill>
              <a:latin typeface="Arial" panose="020B0604020202020204" pitchFamily="34" charset="0"/>
              <a:cs typeface="Arial" panose="020B0604020202020204" pitchFamily="34" charset="0"/>
            </a:endParaRPr>
          </a:p>
          <a:p>
            <a:pPr>
              <a:lnSpc>
                <a:spcPct val="150000"/>
              </a:lnSpc>
              <a:spcAft>
                <a:spcPts val="600"/>
              </a:spcAft>
            </a:pPr>
            <a:r>
              <a:rPr lang="en-GB" b="1" dirty="0">
                <a:solidFill>
                  <a:srgbClr val="004394"/>
                </a:solidFill>
                <a:latin typeface="Arial" panose="020B0604020202020204" pitchFamily="34" charset="0"/>
                <a:cs typeface="Arial" panose="020B0604020202020204" pitchFamily="34" charset="0"/>
              </a:rPr>
              <a:t>          </a:t>
            </a:r>
            <a:r>
              <a:rPr lang="en-GB" dirty="0">
                <a:solidFill>
                  <a:srgbClr val="004394"/>
                </a:solidFill>
                <a:latin typeface="Arial" panose="020B0604020202020204" pitchFamily="34" charset="0"/>
                <a:cs typeface="Arial" panose="020B0604020202020204" pitchFamily="34" charset="0"/>
              </a:rPr>
              <a:t>@</a:t>
            </a:r>
            <a:r>
              <a:rPr lang="en-GB" dirty="0" err="1">
                <a:solidFill>
                  <a:srgbClr val="004394"/>
                </a:solidFill>
                <a:latin typeface="Arial" panose="020B0604020202020204" pitchFamily="34" charset="0"/>
                <a:cs typeface="Arial" panose="020B0604020202020204" pitchFamily="34" charset="0"/>
              </a:rPr>
              <a:t>CopernicusLAND</a:t>
            </a:r>
            <a:endParaRPr lang="en-GB" dirty="0">
              <a:solidFill>
                <a:srgbClr val="004394"/>
              </a:solidFill>
              <a:latin typeface="Arial" panose="020B0604020202020204" pitchFamily="34" charset="0"/>
              <a:cs typeface="Arial" panose="020B0604020202020204" pitchFamily="34" charset="0"/>
            </a:endParaRPr>
          </a:p>
          <a:p>
            <a:pPr>
              <a:lnSpc>
                <a:spcPct val="150000"/>
              </a:lnSpc>
              <a:spcAft>
                <a:spcPts val="600"/>
              </a:spcAft>
            </a:pPr>
            <a:r>
              <a:rPr lang="en-GB" b="1" dirty="0">
                <a:solidFill>
                  <a:srgbClr val="004394"/>
                </a:solidFill>
                <a:latin typeface="Arial" panose="020B0604020202020204" pitchFamily="34" charset="0"/>
                <a:cs typeface="Arial" panose="020B0604020202020204" pitchFamily="34" charset="0"/>
              </a:rPr>
              <a:t>          </a:t>
            </a:r>
            <a:r>
              <a:rPr lang="en-GB" dirty="0" err="1">
                <a:solidFill>
                  <a:srgbClr val="004394"/>
                </a:solidFill>
                <a:latin typeface="Arial" panose="020B0604020202020204" pitchFamily="34" charset="0"/>
                <a:cs typeface="Arial" panose="020B0604020202020204" pitchFamily="34" charset="0"/>
              </a:rPr>
              <a:t>land.copernicus.eu</a:t>
            </a:r>
            <a:r>
              <a:rPr lang="en-GB" dirty="0">
                <a:solidFill>
                  <a:srgbClr val="004394"/>
                </a:solidFill>
                <a:latin typeface="Arial" panose="020B0604020202020204" pitchFamily="34" charset="0"/>
                <a:cs typeface="Arial" panose="020B0604020202020204" pitchFamily="34" charset="0"/>
              </a:rPr>
              <a:t>/global</a:t>
            </a:r>
          </a:p>
          <a:p>
            <a:pPr>
              <a:lnSpc>
                <a:spcPct val="150000"/>
              </a:lnSpc>
              <a:spcAft>
                <a:spcPts val="600"/>
              </a:spcAft>
            </a:pPr>
            <a:r>
              <a:rPr lang="en-GB" dirty="0">
                <a:solidFill>
                  <a:srgbClr val="004394"/>
                </a:solidFill>
                <a:latin typeface="Arial" panose="020B0604020202020204" pitchFamily="34" charset="0"/>
                <a:cs typeface="Arial" panose="020B0604020202020204" pitchFamily="34" charset="0"/>
              </a:rPr>
              <a:t>          </a:t>
            </a:r>
            <a:r>
              <a:rPr lang="en-GB" dirty="0" err="1">
                <a:solidFill>
                  <a:srgbClr val="004394"/>
                </a:solidFill>
                <a:latin typeface="Arial" panose="020B0604020202020204" pitchFamily="34" charset="0"/>
                <a:cs typeface="Arial" panose="020B0604020202020204" pitchFamily="34" charset="0"/>
              </a:rPr>
              <a:t>land.copernicus.eu</a:t>
            </a:r>
            <a:r>
              <a:rPr lang="en-GB" dirty="0">
                <a:solidFill>
                  <a:srgbClr val="004394"/>
                </a:solidFill>
                <a:latin typeface="Arial" panose="020B0604020202020204" pitchFamily="34" charset="0"/>
                <a:cs typeface="Arial" panose="020B0604020202020204" pitchFamily="34" charset="0"/>
              </a:rPr>
              <a:t>/global/viewing</a:t>
            </a:r>
          </a:p>
          <a:p>
            <a:pPr>
              <a:lnSpc>
                <a:spcPct val="150000"/>
              </a:lnSpc>
              <a:spcAft>
                <a:spcPts val="600"/>
              </a:spcAft>
            </a:pPr>
            <a:endParaRPr lang="en-GB" dirty="0">
              <a:solidFill>
                <a:srgbClr val="004394"/>
              </a:solidFill>
              <a:latin typeface="Arial" panose="020B0604020202020204" pitchFamily="34" charset="0"/>
              <a:cs typeface="Arial" panose="020B0604020202020204" pitchFamily="34" charset="0"/>
            </a:endParaRPr>
          </a:p>
          <a:p>
            <a:pPr>
              <a:spcAft>
                <a:spcPts val="600"/>
              </a:spcAft>
            </a:pPr>
            <a:endParaRPr lang="en-GB" b="1" dirty="0">
              <a:solidFill>
                <a:srgbClr val="004394"/>
              </a:solidFill>
              <a:latin typeface="Arial" panose="020B0604020202020204" pitchFamily="34" charset="0"/>
              <a:cs typeface="Arial" panose="020B0604020202020204" pitchFamily="34" charset="0"/>
            </a:endParaRPr>
          </a:p>
        </p:txBody>
      </p:sp>
      <p:pic>
        <p:nvPicPr>
          <p:cNvPr id="5" name="Graphic 4" descr="World with solid fill">
            <a:extLst>
              <a:ext uri="{FF2B5EF4-FFF2-40B4-BE49-F238E27FC236}">
                <a16:creationId xmlns:a16="http://schemas.microsoft.com/office/drawing/2014/main" id="{F66C16CD-F58D-6A45-9E2B-EAB808D283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174" y="3159199"/>
            <a:ext cx="516135" cy="516135"/>
          </a:xfrm>
          <a:prstGeom prst="rect">
            <a:avLst/>
          </a:prstGeom>
        </p:spPr>
      </p:pic>
      <p:pic>
        <p:nvPicPr>
          <p:cNvPr id="6" name="Graphic 5" descr="Earth globe: Africa and Europe with solid fill">
            <a:extLst>
              <a:ext uri="{FF2B5EF4-FFF2-40B4-BE49-F238E27FC236}">
                <a16:creationId xmlns:a16="http://schemas.microsoft.com/office/drawing/2014/main" id="{6F79E8AD-62D9-8948-BF0D-BF3E816219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5479" y="3658509"/>
            <a:ext cx="516136" cy="516136"/>
          </a:xfrm>
          <a:prstGeom prst="rect">
            <a:avLst/>
          </a:prstGeom>
        </p:spPr>
      </p:pic>
      <p:pic>
        <p:nvPicPr>
          <p:cNvPr id="7" name="Picture 6" descr="Logo&#10;&#10;Description automatically generated">
            <a:extLst>
              <a:ext uri="{FF2B5EF4-FFF2-40B4-BE49-F238E27FC236}">
                <a16:creationId xmlns:a16="http://schemas.microsoft.com/office/drawing/2014/main" id="{AB0DFEA3-AB7B-3D4F-8DA4-1661B84CB8D7}"/>
              </a:ext>
            </a:extLst>
          </p:cNvPr>
          <p:cNvPicPr>
            <a:picLocks noChangeAspect="1"/>
          </p:cNvPicPr>
          <p:nvPr/>
        </p:nvPicPr>
        <p:blipFill>
          <a:blip r:embed="rId7"/>
          <a:stretch>
            <a:fillRect/>
          </a:stretch>
        </p:blipFill>
        <p:spPr>
          <a:xfrm>
            <a:off x="1179856" y="2699644"/>
            <a:ext cx="394769" cy="394769"/>
          </a:xfrm>
          <a:prstGeom prst="rect">
            <a:avLst/>
          </a:prstGeom>
        </p:spPr>
      </p:pic>
      <p:sp>
        <p:nvSpPr>
          <p:cNvPr id="2" name="TextBox 1"/>
          <p:cNvSpPr txBox="1"/>
          <p:nvPr/>
        </p:nvSpPr>
        <p:spPr>
          <a:xfrm>
            <a:off x="1179856" y="4736545"/>
            <a:ext cx="6141425" cy="646331"/>
          </a:xfrm>
          <a:prstGeom prst="rect">
            <a:avLst/>
          </a:prstGeom>
          <a:noFill/>
        </p:spPr>
        <p:txBody>
          <a:bodyPr wrap="none" rtlCol="0">
            <a:spAutoFit/>
          </a:bodyPr>
          <a:lstStyle/>
          <a:p>
            <a:r>
              <a:rPr lang="en-US" sz="3600" dirty="0">
                <a:solidFill>
                  <a:schemeClr val="accent1">
                    <a:lumMod val="50000"/>
                  </a:schemeClr>
                </a:solidFill>
                <a:latin typeface="Arial" panose="020B0604020202020204" pitchFamily="34" charset="0"/>
                <a:cs typeface="Arial" panose="020B0604020202020204" pitchFamily="34" charset="0"/>
              </a:rPr>
              <a:t>andreas.brink@ec.europa.eu</a:t>
            </a:r>
            <a:endParaRPr lang="en-GB" sz="3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48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126243"/>
            <a:ext cx="9410024" cy="646331"/>
          </a:xfrm>
          <a:prstGeom prst="rect">
            <a:avLst/>
          </a:prstGeom>
          <a:noFill/>
        </p:spPr>
        <p:txBody>
          <a:bodyPr wrap="square" rtlCol="0">
            <a:spAutoFit/>
          </a:bodyPr>
          <a:lstStyle/>
          <a:p>
            <a:pPr>
              <a:spcAft>
                <a:spcPts val="600"/>
              </a:spcAft>
            </a:pPr>
            <a:r>
              <a:rPr lang="en-GB" sz="3600" b="1" dirty="0">
                <a:solidFill>
                  <a:srgbClr val="174289"/>
                </a:solidFill>
                <a:latin typeface="Arial" panose="020B0604020202020204" pitchFamily="34" charset="0"/>
                <a:cs typeface="Arial" panose="020B0604020202020204" pitchFamily="34" charset="0"/>
              </a:rPr>
              <a:t>THE SENTINELS</a:t>
            </a:r>
          </a:p>
        </p:txBody>
      </p:sp>
      <p:sp>
        <p:nvSpPr>
          <p:cNvPr id="5" name="TextBox 4"/>
          <p:cNvSpPr txBox="1">
            <a:spLocks noChangeArrowheads="1"/>
          </p:cNvSpPr>
          <p:nvPr/>
        </p:nvSpPr>
        <p:spPr bwMode="auto">
          <a:xfrm>
            <a:off x="1775884" y="645584"/>
            <a:ext cx="5664200" cy="379656"/>
          </a:xfrm>
          <a:prstGeom prst="rect">
            <a:avLst/>
          </a:prstGeom>
          <a:noFill/>
          <a:ln w="9525">
            <a:noFill/>
            <a:miter lim="800000"/>
            <a:headEnd/>
            <a:tailEnd/>
          </a:ln>
        </p:spPr>
        <p:txBody>
          <a:bodyPr>
            <a:spAutoFit/>
          </a:bodyPr>
          <a:lstStyle/>
          <a:p>
            <a:pPr algn="ctr" defTabSz="1219170" fontAlgn="base">
              <a:spcBef>
                <a:spcPct val="0"/>
              </a:spcBef>
              <a:spcAft>
                <a:spcPct val="0"/>
              </a:spcAft>
            </a:pPr>
            <a:r>
              <a:rPr lang="en-US" sz="1867" b="1" i="1">
                <a:solidFill>
                  <a:srgbClr val="25408F"/>
                </a:solidFill>
                <a:latin typeface="Calibri" pitchFamily="34" charset="0"/>
              </a:rPr>
              <a:t>Sentinel Mission and Status</a:t>
            </a:r>
          </a:p>
        </p:txBody>
      </p:sp>
      <p:sp>
        <p:nvSpPr>
          <p:cNvPr id="6" name="TextBox 16"/>
          <p:cNvSpPr txBox="1">
            <a:spLocks noChangeArrowheads="1"/>
          </p:cNvSpPr>
          <p:nvPr/>
        </p:nvSpPr>
        <p:spPr bwMode="auto">
          <a:xfrm>
            <a:off x="8121651" y="647700"/>
            <a:ext cx="3183467" cy="379656"/>
          </a:xfrm>
          <a:prstGeom prst="rect">
            <a:avLst/>
          </a:prstGeom>
          <a:noFill/>
          <a:ln w="9525">
            <a:noFill/>
            <a:miter lim="800000"/>
            <a:headEnd/>
            <a:tailEnd/>
          </a:ln>
        </p:spPr>
        <p:txBody>
          <a:bodyPr>
            <a:spAutoFit/>
          </a:bodyPr>
          <a:lstStyle/>
          <a:p>
            <a:pPr algn="ctr" defTabSz="1219170" fontAlgn="base">
              <a:spcBef>
                <a:spcPct val="0"/>
              </a:spcBef>
              <a:spcAft>
                <a:spcPct val="0"/>
              </a:spcAft>
            </a:pPr>
            <a:r>
              <a:rPr lang="en-US" sz="1867" b="1" i="1">
                <a:solidFill>
                  <a:srgbClr val="25408F"/>
                </a:solidFill>
                <a:latin typeface="Calibri" pitchFamily="34" charset="0"/>
              </a:rPr>
              <a:t>Key Features</a:t>
            </a:r>
          </a:p>
        </p:txBody>
      </p:sp>
      <p:sp>
        <p:nvSpPr>
          <p:cNvPr id="7" name="Rectangle 6"/>
          <p:cNvSpPr/>
          <p:nvPr/>
        </p:nvSpPr>
        <p:spPr>
          <a:xfrm>
            <a:off x="1572684" y="1028700"/>
            <a:ext cx="5003800" cy="65193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pPr>
            <a:r>
              <a:rPr lang="en-US" sz="2133" dirty="0">
                <a:solidFill>
                  <a:srgbClr val="FFFFFF"/>
                </a:solidFill>
                <a:latin typeface="Calibri"/>
              </a:rPr>
              <a:t>SENTINEL-1: </a:t>
            </a:r>
          </a:p>
          <a:p>
            <a:pPr algn="ctr" defTabSz="1219170" fontAlgn="base">
              <a:spcBef>
                <a:spcPct val="0"/>
              </a:spcBef>
              <a:spcAft>
                <a:spcPct val="0"/>
              </a:spcAft>
            </a:pPr>
            <a:r>
              <a:rPr lang="en-US" sz="1867" dirty="0">
                <a:solidFill>
                  <a:srgbClr val="FFFFFF"/>
                </a:solidFill>
                <a:latin typeface="Calibri"/>
              </a:rPr>
              <a:t>4-40m resolution, 6 days revisit at equator</a:t>
            </a:r>
          </a:p>
        </p:txBody>
      </p:sp>
      <p:sp>
        <p:nvSpPr>
          <p:cNvPr id="8" name="TextBox 15"/>
          <p:cNvSpPr txBox="1">
            <a:spLocks noChangeArrowheads="1"/>
          </p:cNvSpPr>
          <p:nvPr/>
        </p:nvSpPr>
        <p:spPr bwMode="auto">
          <a:xfrm>
            <a:off x="8202085" y="1087967"/>
            <a:ext cx="3086100"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a:solidFill>
                  <a:srgbClr val="174195"/>
                </a:solidFill>
                <a:latin typeface="Calibri" pitchFamily="34" charset="0"/>
              </a:rPr>
              <a:t>Polar-orbiting, all-weather, day-and-night radar imaging</a:t>
            </a:r>
            <a:endParaRPr lang="en-US" sz="1867" i="1">
              <a:solidFill>
                <a:srgbClr val="174195"/>
              </a:solidFill>
              <a:latin typeface="Calibri" pitchFamily="34" charset="0"/>
            </a:endParaRPr>
          </a:p>
        </p:txBody>
      </p:sp>
      <p:sp>
        <p:nvSpPr>
          <p:cNvPr id="9" name="Triangle 3"/>
          <p:cNvSpPr/>
          <p:nvPr/>
        </p:nvSpPr>
        <p:spPr>
          <a:xfrm rot="5400000">
            <a:off x="7752292" y="1271059"/>
            <a:ext cx="654051"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0" name="Rectangle 9"/>
          <p:cNvSpPr/>
          <p:nvPr/>
        </p:nvSpPr>
        <p:spPr>
          <a:xfrm>
            <a:off x="6512985" y="1028700"/>
            <a:ext cx="1356783" cy="65193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pPr>
            <a:r>
              <a:rPr lang="en-US" sz="1867" i="1">
                <a:solidFill>
                  <a:srgbClr val="FFFFFF"/>
                </a:solidFill>
                <a:latin typeface="Calibri"/>
              </a:rPr>
              <a:t>2 Sats in orbit</a:t>
            </a:r>
          </a:p>
        </p:txBody>
      </p:sp>
      <p:pic>
        <p:nvPicPr>
          <p:cNvPr id="13" name="Picture 4" descr="Image result for sentinel-1"/>
          <p:cNvPicPr>
            <a:picLocks noChangeAspect="1" noChangeArrowheads="1"/>
          </p:cNvPicPr>
          <p:nvPr/>
        </p:nvPicPr>
        <p:blipFill>
          <a:blip r:embed="rId4" cstate="print"/>
          <a:srcRect/>
          <a:stretch>
            <a:fillRect/>
          </a:stretch>
        </p:blipFill>
        <p:spPr bwMode="auto">
          <a:xfrm>
            <a:off x="1153784" y="1006125"/>
            <a:ext cx="732941" cy="694684"/>
          </a:xfrm>
          <a:prstGeom prst="ellipse">
            <a:avLst/>
          </a:prstGeom>
          <a:noFill/>
          <a:ln>
            <a:solidFill>
              <a:schemeClr val="bg1"/>
            </a:solidFill>
          </a:ln>
        </p:spPr>
      </p:pic>
      <p:sp>
        <p:nvSpPr>
          <p:cNvPr id="14" name="Rectangle 13"/>
          <p:cNvSpPr/>
          <p:nvPr/>
        </p:nvSpPr>
        <p:spPr>
          <a:xfrm>
            <a:off x="1583267" y="1794934"/>
            <a:ext cx="4948767" cy="65193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2133" dirty="0">
                <a:solidFill>
                  <a:prstClr val="white"/>
                </a:solidFill>
                <a:latin typeface="Calibri"/>
              </a:rPr>
              <a:t>SENTINEL-2: </a:t>
            </a:r>
          </a:p>
          <a:p>
            <a:pPr algn="ctr" defTabSz="1219170">
              <a:defRPr/>
            </a:pPr>
            <a:r>
              <a:rPr lang="en-US" sz="1867" dirty="0">
                <a:solidFill>
                  <a:prstClr val="white"/>
                </a:solidFill>
                <a:latin typeface="Calibri"/>
              </a:rPr>
              <a:t>10-60m resolution, 5 days revisit time </a:t>
            </a:r>
          </a:p>
        </p:txBody>
      </p:sp>
      <p:sp>
        <p:nvSpPr>
          <p:cNvPr id="15" name="Rectangle 14"/>
          <p:cNvSpPr/>
          <p:nvPr/>
        </p:nvSpPr>
        <p:spPr>
          <a:xfrm>
            <a:off x="6532034" y="1794934"/>
            <a:ext cx="1291167" cy="65193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pPr>
            <a:r>
              <a:rPr lang="en-US" sz="1867" i="1">
                <a:solidFill>
                  <a:srgbClr val="FFFFFF"/>
                </a:solidFill>
                <a:latin typeface="Calibri"/>
              </a:rPr>
              <a:t>2 Sats in Orbit</a:t>
            </a:r>
          </a:p>
        </p:txBody>
      </p:sp>
      <p:sp>
        <p:nvSpPr>
          <p:cNvPr id="16" name="TextBox 21"/>
          <p:cNvSpPr txBox="1">
            <a:spLocks noChangeArrowheads="1"/>
          </p:cNvSpPr>
          <p:nvPr/>
        </p:nvSpPr>
        <p:spPr bwMode="auto">
          <a:xfrm>
            <a:off x="8202084" y="1862667"/>
            <a:ext cx="3020483"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dirty="0">
                <a:solidFill>
                  <a:srgbClr val="174195"/>
                </a:solidFill>
                <a:latin typeface="Calibri" pitchFamily="34" charset="0"/>
              </a:rPr>
              <a:t>Polar-orbiting, multispectral optical, high-res imaging </a:t>
            </a:r>
            <a:endParaRPr lang="en-US" sz="1867" i="1" dirty="0">
              <a:solidFill>
                <a:srgbClr val="174195"/>
              </a:solidFill>
              <a:latin typeface="Calibri" pitchFamily="34" charset="0"/>
            </a:endParaRPr>
          </a:p>
        </p:txBody>
      </p:sp>
      <p:sp>
        <p:nvSpPr>
          <p:cNvPr id="17" name="Triangle 22"/>
          <p:cNvSpPr/>
          <p:nvPr/>
        </p:nvSpPr>
        <p:spPr>
          <a:xfrm rot="5400000">
            <a:off x="7723718" y="2027767"/>
            <a:ext cx="651933"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pic>
        <p:nvPicPr>
          <p:cNvPr id="18" name="Picture 2" descr="Image result for sentinel-2"/>
          <p:cNvPicPr>
            <a:picLocks noChangeAspect="1" noChangeArrowheads="1"/>
          </p:cNvPicPr>
          <p:nvPr/>
        </p:nvPicPr>
        <p:blipFill rotWithShape="1">
          <a:blip r:embed="rId5" cstate="print"/>
          <a:srcRect l="22699" r="8614" b="16622"/>
          <a:stretch/>
        </p:blipFill>
        <p:spPr bwMode="auto">
          <a:xfrm>
            <a:off x="1166521" y="1759645"/>
            <a:ext cx="732943" cy="694439"/>
          </a:xfrm>
          <a:prstGeom prst="ellipse">
            <a:avLst/>
          </a:prstGeom>
          <a:noFill/>
          <a:ln>
            <a:solidFill>
              <a:schemeClr val="bg1"/>
            </a:solidFill>
          </a:ln>
        </p:spPr>
      </p:pic>
      <p:sp>
        <p:nvSpPr>
          <p:cNvPr id="19" name="Rectangle 18"/>
          <p:cNvSpPr/>
          <p:nvPr/>
        </p:nvSpPr>
        <p:spPr>
          <a:xfrm>
            <a:off x="1572685" y="2542118"/>
            <a:ext cx="4948767" cy="65193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2133" dirty="0">
                <a:solidFill>
                  <a:prstClr val="white"/>
                </a:solidFill>
                <a:latin typeface="Calibri"/>
              </a:rPr>
              <a:t>SENTINEL-3: </a:t>
            </a:r>
          </a:p>
          <a:p>
            <a:pPr algn="ctr" defTabSz="1219170">
              <a:defRPr/>
            </a:pPr>
            <a:r>
              <a:rPr lang="en-US" sz="1867" dirty="0">
                <a:solidFill>
                  <a:prstClr val="white"/>
                </a:solidFill>
                <a:latin typeface="Calibri"/>
              </a:rPr>
              <a:t>300-1200m resolution, &lt;2 days revisit </a:t>
            </a:r>
          </a:p>
        </p:txBody>
      </p:sp>
      <p:sp>
        <p:nvSpPr>
          <p:cNvPr id="20" name="Rectangle 19"/>
          <p:cNvSpPr/>
          <p:nvPr/>
        </p:nvSpPr>
        <p:spPr>
          <a:xfrm>
            <a:off x="6532034" y="2542118"/>
            <a:ext cx="1291167" cy="65193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1867" i="1" dirty="0">
                <a:solidFill>
                  <a:prstClr val="white"/>
                </a:solidFill>
                <a:latin typeface="Calibri"/>
              </a:rPr>
              <a:t>2 </a:t>
            </a:r>
            <a:r>
              <a:rPr lang="en-US" sz="1867" i="1" dirty="0" err="1">
                <a:solidFill>
                  <a:prstClr val="white"/>
                </a:solidFill>
                <a:latin typeface="Calibri"/>
              </a:rPr>
              <a:t>Sats</a:t>
            </a:r>
            <a:r>
              <a:rPr lang="en-US" sz="1867" i="1" dirty="0">
                <a:solidFill>
                  <a:prstClr val="white"/>
                </a:solidFill>
                <a:latin typeface="Calibri"/>
              </a:rPr>
              <a:t> in Orbit</a:t>
            </a:r>
          </a:p>
        </p:txBody>
      </p:sp>
      <p:sp>
        <p:nvSpPr>
          <p:cNvPr id="21" name="Triangle 26"/>
          <p:cNvSpPr/>
          <p:nvPr/>
        </p:nvSpPr>
        <p:spPr>
          <a:xfrm rot="5400000">
            <a:off x="7702551" y="2774951"/>
            <a:ext cx="651933"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2" name="TextBox 27"/>
          <p:cNvSpPr txBox="1">
            <a:spLocks noChangeArrowheads="1"/>
          </p:cNvSpPr>
          <p:nvPr/>
        </p:nvSpPr>
        <p:spPr bwMode="auto">
          <a:xfrm>
            <a:off x="8159751" y="2609851"/>
            <a:ext cx="3970867"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dirty="0">
                <a:solidFill>
                  <a:srgbClr val="174195"/>
                </a:solidFill>
                <a:latin typeface="Calibri" pitchFamily="34" charset="0"/>
              </a:rPr>
              <a:t>Optical and altimeter mission monitoring sea and land parameters</a:t>
            </a:r>
            <a:endParaRPr lang="en-US" sz="1867" i="1" dirty="0">
              <a:solidFill>
                <a:srgbClr val="174195"/>
              </a:solidFill>
              <a:latin typeface="Calibri" pitchFamily="34" charset="0"/>
            </a:endParaRPr>
          </a:p>
        </p:txBody>
      </p:sp>
      <p:pic>
        <p:nvPicPr>
          <p:cNvPr id="23" name="Picture 2" descr="Image result for sentinel-3"/>
          <p:cNvPicPr>
            <a:picLocks noChangeAspect="1" noChangeArrowheads="1"/>
          </p:cNvPicPr>
          <p:nvPr/>
        </p:nvPicPr>
        <p:blipFill>
          <a:blip r:embed="rId6" cstate="print"/>
          <a:srcRect/>
          <a:stretch>
            <a:fillRect/>
          </a:stretch>
        </p:blipFill>
        <p:spPr bwMode="auto">
          <a:xfrm>
            <a:off x="1168961" y="2512919"/>
            <a:ext cx="737617" cy="688732"/>
          </a:xfrm>
          <a:prstGeom prst="ellipse">
            <a:avLst/>
          </a:prstGeom>
          <a:noFill/>
          <a:ln>
            <a:solidFill>
              <a:schemeClr val="bg1"/>
            </a:solidFill>
          </a:ln>
        </p:spPr>
      </p:pic>
      <p:sp>
        <p:nvSpPr>
          <p:cNvPr id="24" name="Rectangle 23"/>
          <p:cNvSpPr/>
          <p:nvPr/>
        </p:nvSpPr>
        <p:spPr>
          <a:xfrm>
            <a:off x="1572685" y="3285067"/>
            <a:ext cx="4948767" cy="65193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2133" dirty="0">
                <a:solidFill>
                  <a:prstClr val="white"/>
                </a:solidFill>
                <a:latin typeface="Calibri"/>
              </a:rPr>
              <a:t>SENTINEL-4:  </a:t>
            </a:r>
          </a:p>
          <a:p>
            <a:pPr algn="ctr" defTabSz="1219170">
              <a:defRPr/>
            </a:pPr>
            <a:r>
              <a:rPr lang="en-US" sz="1867" dirty="0">
                <a:solidFill>
                  <a:prstClr val="white"/>
                </a:solidFill>
                <a:latin typeface="Calibri"/>
              </a:rPr>
              <a:t>8km resolution, 60 min revisit time</a:t>
            </a:r>
          </a:p>
        </p:txBody>
      </p:sp>
      <p:sp>
        <p:nvSpPr>
          <p:cNvPr id="25" name="Rectangle 24"/>
          <p:cNvSpPr/>
          <p:nvPr/>
        </p:nvSpPr>
        <p:spPr>
          <a:xfrm>
            <a:off x="6532034" y="3285067"/>
            <a:ext cx="1291167" cy="65193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1867" i="1" dirty="0">
                <a:solidFill>
                  <a:prstClr val="white"/>
                </a:solidFill>
                <a:latin typeface="Calibri"/>
              </a:rPr>
              <a:t>1 Sat in Orbit</a:t>
            </a:r>
          </a:p>
        </p:txBody>
      </p:sp>
      <p:sp>
        <p:nvSpPr>
          <p:cNvPr id="26" name="Triangle 31"/>
          <p:cNvSpPr/>
          <p:nvPr/>
        </p:nvSpPr>
        <p:spPr>
          <a:xfrm rot="5400000">
            <a:off x="7701492" y="3531659"/>
            <a:ext cx="654051"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7" name="TextBox 36"/>
          <p:cNvSpPr txBox="1">
            <a:spLocks noChangeArrowheads="1"/>
          </p:cNvSpPr>
          <p:nvPr/>
        </p:nvSpPr>
        <p:spPr bwMode="auto">
          <a:xfrm>
            <a:off x="8172451" y="3297767"/>
            <a:ext cx="3492500"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a:solidFill>
                  <a:srgbClr val="174195"/>
                </a:solidFill>
                <a:latin typeface="Calibri" pitchFamily="34" charset="0"/>
              </a:rPr>
              <a:t>Payload for atmosphere chemistry monitoring on MTG-S</a:t>
            </a:r>
          </a:p>
        </p:txBody>
      </p:sp>
      <p:pic>
        <p:nvPicPr>
          <p:cNvPr id="28" name="Picture 2" descr="Image result for mtg-s eumetsat"/>
          <p:cNvPicPr>
            <a:picLocks noChangeAspect="1" noChangeArrowheads="1"/>
          </p:cNvPicPr>
          <p:nvPr/>
        </p:nvPicPr>
        <p:blipFill>
          <a:blip r:embed="rId7" cstate="print"/>
          <a:srcRect/>
          <a:stretch>
            <a:fillRect/>
          </a:stretch>
        </p:blipFill>
        <p:spPr bwMode="auto">
          <a:xfrm>
            <a:off x="1141044" y="3260487"/>
            <a:ext cx="758419" cy="700925"/>
          </a:xfrm>
          <a:prstGeom prst="ellipse">
            <a:avLst/>
          </a:prstGeom>
          <a:noFill/>
          <a:ln>
            <a:solidFill>
              <a:schemeClr val="bg1"/>
            </a:solidFill>
          </a:ln>
        </p:spPr>
      </p:pic>
      <p:sp>
        <p:nvSpPr>
          <p:cNvPr id="29" name="Rectangle 28"/>
          <p:cNvSpPr/>
          <p:nvPr/>
        </p:nvSpPr>
        <p:spPr>
          <a:xfrm>
            <a:off x="1602318" y="4068233"/>
            <a:ext cx="4946649" cy="654051"/>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2133" dirty="0">
                <a:solidFill>
                  <a:prstClr val="white"/>
                </a:solidFill>
                <a:latin typeface="Calibri"/>
              </a:rPr>
              <a:t>SENTINEL-5p: </a:t>
            </a:r>
          </a:p>
          <a:p>
            <a:pPr algn="ctr" defTabSz="1219170">
              <a:defRPr/>
            </a:pPr>
            <a:r>
              <a:rPr lang="en-US" sz="1867" dirty="0">
                <a:solidFill>
                  <a:prstClr val="white"/>
                </a:solidFill>
                <a:latin typeface="Calibri"/>
              </a:rPr>
              <a:t>7-68km resolution, 1 day revisit </a:t>
            </a:r>
          </a:p>
        </p:txBody>
      </p:sp>
      <p:sp>
        <p:nvSpPr>
          <p:cNvPr id="30" name="Triangle 41"/>
          <p:cNvSpPr/>
          <p:nvPr/>
        </p:nvSpPr>
        <p:spPr>
          <a:xfrm rot="5400000">
            <a:off x="7687734" y="4315884"/>
            <a:ext cx="651933"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31" name="TextBox 42"/>
          <p:cNvSpPr txBox="1">
            <a:spLocks noChangeArrowheads="1"/>
          </p:cNvSpPr>
          <p:nvPr/>
        </p:nvSpPr>
        <p:spPr bwMode="auto">
          <a:xfrm>
            <a:off x="8208433" y="4064000"/>
            <a:ext cx="3056467"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a:solidFill>
                  <a:srgbClr val="174195"/>
                </a:solidFill>
                <a:latin typeface="Calibri" pitchFamily="34" charset="0"/>
              </a:rPr>
              <a:t>Mission to reduce data gaps between Envisat, and S-5</a:t>
            </a:r>
            <a:endParaRPr lang="en-US" sz="1867" i="1">
              <a:solidFill>
                <a:srgbClr val="174195"/>
              </a:solidFill>
              <a:latin typeface="Calibri" pitchFamily="34" charset="0"/>
            </a:endParaRPr>
          </a:p>
        </p:txBody>
      </p:sp>
      <p:pic>
        <p:nvPicPr>
          <p:cNvPr id="32" name="Picture 2" descr="Image result for sentinel-5"/>
          <p:cNvPicPr>
            <a:picLocks noChangeAspect="1" noChangeArrowheads="1"/>
          </p:cNvPicPr>
          <p:nvPr/>
        </p:nvPicPr>
        <p:blipFill rotWithShape="1">
          <a:blip r:embed="rId8" cstate="print"/>
          <a:srcRect l="18943" t="6174" r="23344" b="3179"/>
          <a:stretch/>
        </p:blipFill>
        <p:spPr bwMode="auto">
          <a:xfrm>
            <a:off x="1195983" y="4054761"/>
            <a:ext cx="729628" cy="686675"/>
          </a:xfrm>
          <a:prstGeom prst="ellipse">
            <a:avLst/>
          </a:prstGeom>
          <a:noFill/>
          <a:ln>
            <a:solidFill>
              <a:schemeClr val="bg1"/>
            </a:solidFill>
          </a:ln>
        </p:spPr>
      </p:pic>
      <p:sp>
        <p:nvSpPr>
          <p:cNvPr id="33" name="Rectangle 32"/>
          <p:cNvSpPr/>
          <p:nvPr/>
        </p:nvSpPr>
        <p:spPr>
          <a:xfrm>
            <a:off x="1593852" y="4838700"/>
            <a:ext cx="4946649" cy="654051"/>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2133" dirty="0">
                <a:solidFill>
                  <a:prstClr val="white"/>
                </a:solidFill>
                <a:latin typeface="Calibri"/>
              </a:rPr>
              <a:t>SENTINEL-5: </a:t>
            </a:r>
          </a:p>
          <a:p>
            <a:pPr algn="ctr" defTabSz="1219170">
              <a:defRPr/>
            </a:pPr>
            <a:r>
              <a:rPr lang="en-US" sz="1867" dirty="0">
                <a:solidFill>
                  <a:prstClr val="white"/>
                </a:solidFill>
                <a:latin typeface="Calibri"/>
              </a:rPr>
              <a:t>7.5-50km resolution, 1 day revisit </a:t>
            </a:r>
          </a:p>
        </p:txBody>
      </p:sp>
      <p:sp>
        <p:nvSpPr>
          <p:cNvPr id="34" name="Rectangle 33"/>
          <p:cNvSpPr/>
          <p:nvPr/>
        </p:nvSpPr>
        <p:spPr>
          <a:xfrm>
            <a:off x="6551084" y="4838700"/>
            <a:ext cx="1293283" cy="654051"/>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1867" i="1" dirty="0">
                <a:solidFill>
                  <a:prstClr val="white"/>
                </a:solidFill>
                <a:latin typeface="Calibri"/>
              </a:rPr>
              <a:t>Launched in 2021</a:t>
            </a:r>
          </a:p>
        </p:txBody>
      </p:sp>
      <p:sp>
        <p:nvSpPr>
          <p:cNvPr id="35" name="Triangle 48"/>
          <p:cNvSpPr/>
          <p:nvPr/>
        </p:nvSpPr>
        <p:spPr>
          <a:xfrm rot="5400000">
            <a:off x="7679267" y="5086351"/>
            <a:ext cx="651933"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36" name="TextBox 49"/>
          <p:cNvSpPr txBox="1">
            <a:spLocks noChangeArrowheads="1"/>
          </p:cNvSpPr>
          <p:nvPr/>
        </p:nvSpPr>
        <p:spPr bwMode="auto">
          <a:xfrm>
            <a:off x="8199967" y="4834467"/>
            <a:ext cx="3848100"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a:solidFill>
                  <a:srgbClr val="174195"/>
                </a:solidFill>
                <a:latin typeface="Calibri" pitchFamily="34" charset="0"/>
              </a:rPr>
              <a:t>Payload for atmosphere chemistry monitoring on MetOp 2</a:t>
            </a:r>
            <a:r>
              <a:rPr lang="en-US" sz="1867" baseline="30000">
                <a:solidFill>
                  <a:srgbClr val="174195"/>
                </a:solidFill>
                <a:latin typeface="Calibri" pitchFamily="34" charset="0"/>
              </a:rPr>
              <a:t>nd</a:t>
            </a:r>
            <a:r>
              <a:rPr lang="en-US" sz="1867">
                <a:solidFill>
                  <a:srgbClr val="174195"/>
                </a:solidFill>
                <a:latin typeface="Calibri" pitchFamily="34" charset="0"/>
              </a:rPr>
              <a:t>Gen</a:t>
            </a:r>
            <a:endParaRPr lang="en-US" sz="1867" i="1">
              <a:solidFill>
                <a:srgbClr val="174195"/>
              </a:solidFill>
              <a:latin typeface="Calibri" pitchFamily="34" charset="0"/>
            </a:endParaRPr>
          </a:p>
        </p:txBody>
      </p:sp>
      <p:pic>
        <p:nvPicPr>
          <p:cNvPr id="37" name="Picture 2" descr="Image result for sentinel-5"/>
          <p:cNvPicPr>
            <a:picLocks noChangeAspect="1" noChangeArrowheads="1"/>
          </p:cNvPicPr>
          <p:nvPr/>
        </p:nvPicPr>
        <p:blipFill rotWithShape="1">
          <a:blip r:embed="rId9" cstate="print"/>
          <a:srcRect l="18943" t="6174" r="23344" b="3179"/>
          <a:stretch/>
        </p:blipFill>
        <p:spPr bwMode="auto">
          <a:xfrm>
            <a:off x="1177916" y="4820915"/>
            <a:ext cx="762493" cy="717607"/>
          </a:xfrm>
          <a:prstGeom prst="ellipse">
            <a:avLst/>
          </a:prstGeom>
          <a:noFill/>
          <a:ln>
            <a:solidFill>
              <a:schemeClr val="bg1"/>
            </a:solidFill>
          </a:ln>
        </p:spPr>
      </p:pic>
      <p:sp>
        <p:nvSpPr>
          <p:cNvPr id="38" name="Rectangle 37"/>
          <p:cNvSpPr/>
          <p:nvPr/>
        </p:nvSpPr>
        <p:spPr>
          <a:xfrm>
            <a:off x="1566333" y="5617634"/>
            <a:ext cx="4946651" cy="65193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2133" dirty="0">
                <a:solidFill>
                  <a:prstClr val="white"/>
                </a:solidFill>
                <a:latin typeface="Calibri"/>
              </a:rPr>
              <a:t>SENTINEL-6:  </a:t>
            </a:r>
          </a:p>
          <a:p>
            <a:pPr algn="ctr" defTabSz="1219170">
              <a:defRPr/>
            </a:pPr>
            <a:r>
              <a:rPr lang="en-US" sz="1867" dirty="0">
                <a:solidFill>
                  <a:prstClr val="white"/>
                </a:solidFill>
                <a:latin typeface="Calibri"/>
              </a:rPr>
              <a:t>10 day revisit time</a:t>
            </a:r>
          </a:p>
        </p:txBody>
      </p:sp>
      <p:sp>
        <p:nvSpPr>
          <p:cNvPr id="39" name="Rectangle 38"/>
          <p:cNvSpPr/>
          <p:nvPr/>
        </p:nvSpPr>
        <p:spPr>
          <a:xfrm>
            <a:off x="6523567" y="5617634"/>
            <a:ext cx="1293284" cy="65193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1867" i="1" dirty="0">
                <a:solidFill>
                  <a:prstClr val="white"/>
                </a:solidFill>
                <a:latin typeface="Calibri"/>
              </a:rPr>
              <a:t>Launched in 2020</a:t>
            </a:r>
          </a:p>
        </p:txBody>
      </p:sp>
      <p:sp>
        <p:nvSpPr>
          <p:cNvPr id="40" name="Triangle 55"/>
          <p:cNvSpPr/>
          <p:nvPr/>
        </p:nvSpPr>
        <p:spPr>
          <a:xfrm rot="5400000">
            <a:off x="7651751" y="5863167"/>
            <a:ext cx="651933" cy="18626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41" name="TextBox 56"/>
          <p:cNvSpPr txBox="1">
            <a:spLocks noChangeArrowheads="1"/>
          </p:cNvSpPr>
          <p:nvPr/>
        </p:nvSpPr>
        <p:spPr bwMode="auto">
          <a:xfrm>
            <a:off x="8138585" y="5549901"/>
            <a:ext cx="3848100" cy="666977"/>
          </a:xfrm>
          <a:prstGeom prst="rect">
            <a:avLst/>
          </a:prstGeom>
          <a:noFill/>
          <a:ln w="9525">
            <a:noFill/>
            <a:miter lim="800000"/>
            <a:headEnd/>
            <a:tailEnd/>
          </a:ln>
        </p:spPr>
        <p:txBody>
          <a:bodyPr>
            <a:spAutoFit/>
          </a:bodyPr>
          <a:lstStyle/>
          <a:p>
            <a:pPr defTabSz="1219170" fontAlgn="base">
              <a:spcBef>
                <a:spcPct val="0"/>
              </a:spcBef>
              <a:spcAft>
                <a:spcPct val="0"/>
              </a:spcAft>
            </a:pPr>
            <a:r>
              <a:rPr lang="en-US" sz="1867">
                <a:solidFill>
                  <a:srgbClr val="174195"/>
                </a:solidFill>
                <a:latin typeface="Calibri" pitchFamily="34" charset="0"/>
              </a:rPr>
              <a:t>Radar altimeter to measure sea-surface height globally</a:t>
            </a:r>
            <a:endParaRPr lang="en-US" sz="1867" i="1">
              <a:solidFill>
                <a:srgbClr val="174195"/>
              </a:solidFill>
              <a:latin typeface="Calibri" pitchFamily="34" charset="0"/>
            </a:endParaRPr>
          </a:p>
        </p:txBody>
      </p:sp>
      <p:pic>
        <p:nvPicPr>
          <p:cNvPr id="42" name="Picture 2" descr="Image result for sentinel-6"/>
          <p:cNvPicPr>
            <a:picLocks noChangeAspect="1" noChangeArrowheads="1"/>
          </p:cNvPicPr>
          <p:nvPr/>
        </p:nvPicPr>
        <p:blipFill>
          <a:blip r:embed="rId10" cstate="print"/>
          <a:srcRect/>
          <a:stretch>
            <a:fillRect/>
          </a:stretch>
        </p:blipFill>
        <p:spPr bwMode="auto">
          <a:xfrm>
            <a:off x="1187043" y="5597360"/>
            <a:ext cx="744240" cy="711960"/>
          </a:xfrm>
          <a:prstGeom prst="ellipse">
            <a:avLst/>
          </a:prstGeom>
          <a:noFill/>
          <a:ln>
            <a:solidFill>
              <a:schemeClr val="bg1"/>
            </a:solidFill>
          </a:ln>
        </p:spPr>
      </p:pic>
      <p:sp>
        <p:nvSpPr>
          <p:cNvPr id="43" name="TextBox 51"/>
          <p:cNvSpPr txBox="1">
            <a:spLocks noChangeArrowheads="1"/>
          </p:cNvSpPr>
          <p:nvPr/>
        </p:nvSpPr>
        <p:spPr bwMode="auto">
          <a:xfrm rot="1534533">
            <a:off x="10373261" y="350732"/>
            <a:ext cx="1706033" cy="830997"/>
          </a:xfrm>
          <a:prstGeom prst="rect">
            <a:avLst/>
          </a:prstGeom>
          <a:solidFill>
            <a:schemeClr val="bg1"/>
          </a:solidFill>
          <a:ln w="28575">
            <a:solidFill>
              <a:srgbClr val="25408F"/>
            </a:solidFill>
            <a:miter lim="800000"/>
            <a:headEnd/>
            <a:tailEnd/>
          </a:ln>
        </p:spPr>
        <p:txBody>
          <a:bodyPr>
            <a:spAutoFit/>
          </a:bodyPr>
          <a:lstStyle/>
          <a:p>
            <a:pPr algn="ctr" defTabSz="1219170" fontAlgn="base">
              <a:spcBef>
                <a:spcPct val="0"/>
              </a:spcBef>
              <a:spcAft>
                <a:spcPct val="0"/>
              </a:spcAft>
            </a:pPr>
            <a:r>
              <a:rPr lang="en-US" sz="2400" dirty="0">
                <a:solidFill>
                  <a:srgbClr val="25408F"/>
                </a:solidFill>
                <a:latin typeface="Calibri" pitchFamily="34" charset="0"/>
              </a:rPr>
              <a:t>FULL, FREE AND OPEN</a:t>
            </a:r>
          </a:p>
        </p:txBody>
      </p:sp>
      <p:sp>
        <p:nvSpPr>
          <p:cNvPr id="45" name="Rectangle 44"/>
          <p:cNvSpPr/>
          <p:nvPr/>
        </p:nvSpPr>
        <p:spPr>
          <a:xfrm>
            <a:off x="6549915" y="4071808"/>
            <a:ext cx="1291167" cy="65193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1867" i="1" dirty="0">
                <a:solidFill>
                  <a:prstClr val="white"/>
                </a:solidFill>
                <a:latin typeface="Calibri"/>
              </a:rPr>
              <a:t>1 Sat in Orbit</a:t>
            </a:r>
          </a:p>
        </p:txBody>
      </p:sp>
    </p:spTree>
    <p:extLst>
      <p:ext uri="{BB962C8B-B14F-4D97-AF65-F5344CB8AC3E}">
        <p14:creationId xmlns:p14="http://schemas.microsoft.com/office/powerpoint/2010/main" val="381884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178633"/>
            <a:ext cx="9410024" cy="646331"/>
          </a:xfrm>
          <a:prstGeom prst="rect">
            <a:avLst/>
          </a:prstGeom>
          <a:noFill/>
        </p:spPr>
        <p:txBody>
          <a:bodyPr wrap="square" rtlCol="0">
            <a:spAutoFit/>
          </a:bodyPr>
          <a:lstStyle/>
          <a:p>
            <a:pPr>
              <a:spcAft>
                <a:spcPts val="600"/>
              </a:spcAft>
            </a:pPr>
            <a:r>
              <a:rPr lang="en-GB" sz="3600" b="1" dirty="0">
                <a:solidFill>
                  <a:srgbClr val="174289"/>
                </a:solidFill>
                <a:latin typeface="Arial" panose="020B0604020202020204" pitchFamily="34" charset="0"/>
                <a:cs typeface="Arial" panose="020B0604020202020204" pitchFamily="34" charset="0"/>
              </a:rPr>
              <a:t>Sentinel data Science HUB</a:t>
            </a:r>
            <a:endParaRPr lang="en-GB" dirty="0">
              <a:solidFill>
                <a:srgbClr val="174289"/>
              </a:solidFill>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11"/>
          </p:nvPr>
        </p:nvSpPr>
        <p:spPr>
          <a:xfrm>
            <a:off x="8113185" y="6267451"/>
            <a:ext cx="546100" cy="366183"/>
          </a:xfrm>
        </p:spPr>
        <p:txBody>
          <a:bodyPr/>
          <a:lstStyle/>
          <a:p>
            <a:pPr defTabSz="1219170">
              <a:defRPr/>
            </a:pPr>
            <a:fld id="{EA963D4C-AC02-4E93-9B34-1138BF6984C1}" type="slidenum">
              <a:rPr lang="en-US">
                <a:latin typeface="Calibri"/>
              </a:rPr>
              <a:pPr defTabSz="1219170">
                <a:defRPr/>
              </a:pPr>
              <a:t>4</a:t>
            </a:fld>
            <a:endParaRPr lang="en-US">
              <a:latin typeface="Calibri"/>
            </a:endParaRPr>
          </a:p>
        </p:txBody>
      </p:sp>
      <p:pic>
        <p:nvPicPr>
          <p:cNvPr id="6" name="Picture 5"/>
          <p:cNvPicPr/>
          <p:nvPr/>
        </p:nvPicPr>
        <p:blipFill>
          <a:blip r:embed="rId4"/>
          <a:stretch>
            <a:fillRect/>
          </a:stretch>
        </p:blipFill>
        <p:spPr>
          <a:xfrm>
            <a:off x="1391477" y="1336949"/>
            <a:ext cx="4162255" cy="2405439"/>
          </a:xfrm>
          <a:prstGeom prst="rect">
            <a:avLst/>
          </a:prstGeom>
        </p:spPr>
      </p:pic>
      <p:pic>
        <p:nvPicPr>
          <p:cNvPr id="7" name="Picture 6"/>
          <p:cNvPicPr/>
          <p:nvPr/>
        </p:nvPicPr>
        <p:blipFill>
          <a:blip r:embed="rId5"/>
          <a:stretch>
            <a:fillRect/>
          </a:stretch>
        </p:blipFill>
        <p:spPr>
          <a:xfrm>
            <a:off x="1391478" y="3781067"/>
            <a:ext cx="4162255" cy="2466787"/>
          </a:xfrm>
          <a:prstGeom prst="rect">
            <a:avLst/>
          </a:prstGeom>
        </p:spPr>
      </p:pic>
      <p:sp>
        <p:nvSpPr>
          <p:cNvPr id="8" name="Content Placeholder 2"/>
          <p:cNvSpPr txBox="1">
            <a:spLocks/>
          </p:cNvSpPr>
          <p:nvPr/>
        </p:nvSpPr>
        <p:spPr bwMode="auto">
          <a:xfrm>
            <a:off x="911425" y="786186"/>
            <a:ext cx="10272183" cy="50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marL="152396" defTabSz="1219170" fontAlgn="base">
              <a:spcBef>
                <a:spcPts val="1600"/>
              </a:spcBef>
              <a:spcAft>
                <a:spcPts val="800"/>
              </a:spcAft>
              <a:buNone/>
            </a:pPr>
            <a:r>
              <a:rPr lang="en-US" altLang="en-US" sz="2200" b="1" dirty="0">
                <a:solidFill>
                  <a:schemeClr val="accent1">
                    <a:lumMod val="75000"/>
                  </a:schemeClr>
                </a:solidFill>
                <a:latin typeface="Arial" panose="020B0604020202020204" pitchFamily="34" charset="0"/>
                <a:cs typeface="Arial" panose="020B0604020202020204" pitchFamily="34" charset="0"/>
              </a:rPr>
              <a:t>Online data access at:   sentinels.copernicus.eu</a:t>
            </a:r>
            <a:endParaRPr lang="en-US" altLang="en-US" sz="2200" dirty="0">
              <a:solidFill>
                <a:schemeClr val="accent1">
                  <a:lumMod val="75000"/>
                </a:schemeClr>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5520267" y="1598897"/>
            <a:ext cx="5589419" cy="1651172"/>
          </a:xfrm>
        </p:spPr>
        <p:txBody>
          <a:bodyPr>
            <a:normAutofit/>
          </a:bodyPr>
          <a:lstStyle/>
          <a:p>
            <a:pPr marL="449263" indent="-296863">
              <a:spcBef>
                <a:spcPts val="1600"/>
              </a:spcBef>
              <a:spcAft>
                <a:spcPts val="800"/>
              </a:spcAft>
            </a:pPr>
            <a:r>
              <a:rPr lang="en-US" altLang="en-US" sz="1800" dirty="0">
                <a:solidFill>
                  <a:schemeClr val="accent1">
                    <a:lumMod val="75000"/>
                  </a:schemeClr>
                </a:solidFill>
                <a:latin typeface="Arial" panose="020B0604020202020204" pitchFamily="34" charset="0"/>
                <a:ea typeface="MS PGothic" charset="-128"/>
                <a:cs typeface="Arial" panose="020B0604020202020204" pitchFamily="34" charset="0"/>
              </a:rPr>
              <a:t>ESA Data Hub Software (</a:t>
            </a:r>
            <a:r>
              <a:rPr lang="en-US" altLang="en-US" sz="1800" dirty="0" err="1">
                <a:solidFill>
                  <a:schemeClr val="accent1">
                    <a:lumMod val="75000"/>
                  </a:schemeClr>
                </a:solidFill>
                <a:latin typeface="Arial" panose="020B0604020202020204" pitchFamily="34" charset="0"/>
                <a:ea typeface="MS PGothic" charset="-128"/>
                <a:cs typeface="Arial" panose="020B0604020202020204" pitchFamily="34" charset="0"/>
              </a:rPr>
              <a:t>DHuS</a:t>
            </a:r>
            <a:r>
              <a:rPr lang="en-US" altLang="en-US" sz="1800" dirty="0">
                <a:solidFill>
                  <a:schemeClr val="accent1">
                    <a:lumMod val="75000"/>
                  </a:schemeClr>
                </a:solidFill>
                <a:latin typeface="Arial" panose="020B0604020202020204" pitchFamily="34" charset="0"/>
                <a:ea typeface="MS PGothic" charset="-128"/>
                <a:cs typeface="Arial" panose="020B0604020202020204" pitchFamily="34" charset="0"/>
              </a:rPr>
              <a:t>) provides an </a:t>
            </a:r>
            <a:r>
              <a:rPr lang="en-US" altLang="en-US" sz="1800" b="1" dirty="0">
                <a:solidFill>
                  <a:schemeClr val="accent1">
                    <a:lumMod val="75000"/>
                  </a:schemeClr>
                </a:solidFill>
                <a:latin typeface="Arial" panose="020B0604020202020204" pitchFamily="34" charset="0"/>
                <a:ea typeface="MS PGothic" charset="-128"/>
                <a:cs typeface="Arial" panose="020B0604020202020204" pitchFamily="34" charset="0"/>
              </a:rPr>
              <a:t>open source </a:t>
            </a:r>
            <a:r>
              <a:rPr lang="en-US" altLang="en-US" sz="1800" dirty="0">
                <a:solidFill>
                  <a:schemeClr val="accent1">
                    <a:lumMod val="75000"/>
                  </a:schemeClr>
                </a:solidFill>
                <a:latin typeface="Arial" panose="020B0604020202020204" pitchFamily="34" charset="0"/>
                <a:ea typeface="MS PGothic" charset="-128"/>
                <a:cs typeface="Arial" panose="020B0604020202020204" pitchFamily="34" charset="0"/>
              </a:rPr>
              <a:t>Web Interface </a:t>
            </a:r>
          </a:p>
          <a:p>
            <a:pPr marL="449263" indent="-296863">
              <a:spcBef>
                <a:spcPts val="1600"/>
              </a:spcBef>
              <a:spcAft>
                <a:spcPts val="800"/>
              </a:spcAft>
            </a:pPr>
            <a:r>
              <a:rPr lang="en-US" altLang="en-US" sz="1800" dirty="0">
                <a:solidFill>
                  <a:schemeClr val="accent1">
                    <a:lumMod val="75000"/>
                  </a:schemeClr>
                </a:solidFill>
                <a:latin typeface="Arial" panose="020B0604020202020204" pitchFamily="34" charset="0"/>
                <a:ea typeface="MS PGothic" charset="-128"/>
                <a:cs typeface="Arial" panose="020B0604020202020204" pitchFamily="34" charset="0"/>
              </a:rPr>
              <a:t>Easy Access, </a:t>
            </a:r>
            <a:r>
              <a:rPr lang="en-US" altLang="en-US" sz="1800" b="1" u="sng" dirty="0">
                <a:solidFill>
                  <a:schemeClr val="accent1">
                    <a:lumMod val="75000"/>
                  </a:schemeClr>
                </a:solidFill>
                <a:latin typeface="Arial" panose="020B0604020202020204" pitchFamily="34" charset="0"/>
                <a:ea typeface="MS PGothic" charset="-128"/>
                <a:cs typeface="Arial" panose="020B0604020202020204" pitchFamily="34" charset="0"/>
              </a:rPr>
              <a:t>light registration</a:t>
            </a:r>
          </a:p>
        </p:txBody>
      </p:sp>
      <p:pic>
        <p:nvPicPr>
          <p:cNvPr id="1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431" y="3326600"/>
            <a:ext cx="4800533" cy="2774245"/>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9776247" y="3993431"/>
            <a:ext cx="4086375"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hlinkClick r:id="rId7" action="ppaction://hlinkpres?slideindex=1&amp;slidetitle="/>
              </a:rPr>
              <a:t>https://scihub.copernicus.eu/</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151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202448"/>
            <a:ext cx="9410024" cy="1000274"/>
          </a:xfrm>
          <a:prstGeom prst="rect">
            <a:avLst/>
          </a:prstGeom>
          <a:noFill/>
        </p:spPr>
        <p:txBody>
          <a:bodyPr wrap="square" rtlCol="0">
            <a:spAutoFit/>
          </a:bodyPr>
          <a:lstStyle/>
          <a:p>
            <a:pPr>
              <a:spcAft>
                <a:spcPts val="600"/>
              </a:spcAft>
            </a:pPr>
            <a:r>
              <a:rPr lang="en-GB" sz="3600" b="1" dirty="0">
                <a:solidFill>
                  <a:srgbClr val="174289"/>
                </a:solidFill>
                <a:latin typeface="Arial" panose="020B0604020202020204" pitchFamily="34" charset="0"/>
                <a:cs typeface="Arial" panose="020B0604020202020204" pitchFamily="34" charset="0"/>
              </a:rPr>
              <a:t>COPERNICUS Core Services</a:t>
            </a:r>
            <a:endParaRPr lang="en-GB" dirty="0">
              <a:solidFill>
                <a:srgbClr val="174289"/>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GB" dirty="0">
                <a:solidFill>
                  <a:srgbClr val="174289"/>
                </a:solidFill>
                <a:latin typeface="Arial" panose="020B0604020202020204" pitchFamily="34" charset="0"/>
                <a:cs typeface="Arial" panose="020B0604020202020204" pitchFamily="34" charset="0"/>
              </a:rPr>
              <a:t>Services monitoring Earth systems</a:t>
            </a:r>
          </a:p>
        </p:txBody>
      </p:sp>
      <p:pic>
        <p:nvPicPr>
          <p:cNvPr id="5" name="Picture 19" descr="Land 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652" y="1895996"/>
            <a:ext cx="1507065" cy="143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0" descr="Air monitoring 2"/>
          <p:cNvPicPr>
            <a:picLocks noChangeAspect="1" noChangeArrowheads="1"/>
          </p:cNvPicPr>
          <p:nvPr/>
        </p:nvPicPr>
        <p:blipFill>
          <a:blip r:embed="rId5">
            <a:extLst>
              <a:ext uri="{28A0092B-C50C-407E-A947-70E740481C1C}">
                <a14:useLocalDpi xmlns:a14="http://schemas.microsoft.com/office/drawing/2010/main" val="0"/>
              </a:ext>
            </a:extLst>
          </a:blip>
          <a:srcRect t="1857" r="34682"/>
          <a:stretch>
            <a:fillRect/>
          </a:stretch>
        </p:blipFill>
        <p:spPr bwMode="auto">
          <a:xfrm>
            <a:off x="7647166" y="1894409"/>
            <a:ext cx="1496840" cy="143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1" descr="Marine services"/>
          <p:cNvPicPr>
            <a:picLocks noChangeAspect="1" noChangeArrowheads="1"/>
          </p:cNvPicPr>
          <p:nvPr/>
        </p:nvPicPr>
        <p:blipFill>
          <a:blip r:embed="rId6">
            <a:extLst>
              <a:ext uri="{28A0092B-C50C-407E-A947-70E740481C1C}">
                <a14:useLocalDpi xmlns:a14="http://schemas.microsoft.com/office/drawing/2010/main" val="0"/>
              </a:ext>
            </a:extLst>
          </a:blip>
          <a:srcRect t="2359" r="2257"/>
          <a:stretch>
            <a:fillRect/>
          </a:stretch>
        </p:blipFill>
        <p:spPr bwMode="auto">
          <a:xfrm>
            <a:off x="5343703" y="1894409"/>
            <a:ext cx="1496840" cy="143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2" descr="Emergency Flood"/>
          <p:cNvPicPr>
            <a:picLocks noChangeAspect="1" noChangeArrowheads="1"/>
          </p:cNvPicPr>
          <p:nvPr/>
        </p:nvPicPr>
        <p:blipFill>
          <a:blip r:embed="rId7">
            <a:extLst>
              <a:ext uri="{28A0092B-C50C-407E-A947-70E740481C1C}">
                <a14:useLocalDpi xmlns:a14="http://schemas.microsoft.com/office/drawing/2010/main" val="0"/>
              </a:ext>
            </a:extLst>
          </a:blip>
          <a:srcRect r="23015"/>
          <a:stretch>
            <a:fillRect/>
          </a:stretch>
        </p:blipFill>
        <p:spPr bwMode="auto">
          <a:xfrm>
            <a:off x="3038652" y="3746333"/>
            <a:ext cx="1507065" cy="143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23"/>
          <p:cNvSpPr txBox="1">
            <a:spLocks noChangeArrowheads="1"/>
          </p:cNvSpPr>
          <p:nvPr/>
        </p:nvSpPr>
        <p:spPr bwMode="auto">
          <a:xfrm>
            <a:off x="2759599" y="3272994"/>
            <a:ext cx="2027238" cy="366713"/>
          </a:xfrm>
          <a:prstGeom prst="rect">
            <a:avLst/>
          </a:prstGeom>
          <a:noFill/>
          <a:ln w="9525" algn="ctr">
            <a:noFill/>
            <a:miter lim="800000"/>
            <a:headEnd/>
            <a:tailEnd/>
          </a:ln>
          <a:effectLst/>
        </p:spPr>
        <p:txBody>
          <a:bodyPr>
            <a:spAutoFit/>
          </a:bodyPr>
          <a:lstStyle>
            <a:lvl1pPr marL="3175">
              <a:defRPr sz="2400" i="1">
                <a:solidFill>
                  <a:srgbClr val="0F5494"/>
                </a:solidFill>
                <a:latin typeface="Verdana" charset="0"/>
                <a:ea typeface="ＭＳ Ｐゴシック" charset="0"/>
              </a:defRPr>
            </a:lvl1pPr>
            <a:lvl2pPr>
              <a:defRPr sz="2000" b="1">
                <a:solidFill>
                  <a:srgbClr val="0F5494"/>
                </a:solidFill>
                <a:latin typeface="Verdana" charset="0"/>
                <a:ea typeface="ＭＳ Ｐゴシック" charset="0"/>
              </a:defRPr>
            </a:lvl2pPr>
            <a:lvl3pPr>
              <a:defRPr sz="1400">
                <a:solidFill>
                  <a:srgbClr val="0F5494"/>
                </a:solidFill>
                <a:latin typeface="Verdana"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175"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outerShdw blurRad="38100" dist="38100" dir="2700000" algn="tl">
                    <a:srgbClr val="DDDDDD"/>
                  </a:outerShdw>
                </a:effectLst>
                <a:uLnTx/>
                <a:uFillTx/>
                <a:latin typeface="Verdana" charset="0"/>
                <a:ea typeface="ＭＳ Ｐゴシック" charset="0"/>
                <a:cs typeface="+mn-cs"/>
              </a:rPr>
              <a:t>Land</a:t>
            </a:r>
          </a:p>
        </p:txBody>
      </p:sp>
      <p:sp>
        <p:nvSpPr>
          <p:cNvPr id="10" name="Text Box 24"/>
          <p:cNvSpPr txBox="1">
            <a:spLocks noChangeArrowheads="1"/>
          </p:cNvSpPr>
          <p:nvPr/>
        </p:nvSpPr>
        <p:spPr bwMode="auto">
          <a:xfrm>
            <a:off x="5075762" y="3258707"/>
            <a:ext cx="2027237" cy="366712"/>
          </a:xfrm>
          <a:prstGeom prst="rect">
            <a:avLst/>
          </a:prstGeom>
          <a:noFill/>
          <a:ln w="9525" algn="ctr">
            <a:noFill/>
            <a:miter lim="800000"/>
            <a:headEnd/>
            <a:tailEnd/>
          </a:ln>
          <a:effectLst/>
        </p:spPr>
        <p:txBody>
          <a:bodyPr>
            <a:spAutoFit/>
          </a:bodyPr>
          <a:lstStyle>
            <a:lvl1pPr marL="3175">
              <a:defRPr sz="2400" i="1">
                <a:solidFill>
                  <a:srgbClr val="0F5494"/>
                </a:solidFill>
                <a:latin typeface="Verdana" charset="0"/>
                <a:ea typeface="ＭＳ Ｐゴシック" charset="0"/>
              </a:defRPr>
            </a:lvl1pPr>
            <a:lvl2pPr>
              <a:defRPr sz="2000" b="1">
                <a:solidFill>
                  <a:srgbClr val="0F5494"/>
                </a:solidFill>
                <a:latin typeface="Verdana" charset="0"/>
                <a:ea typeface="ＭＳ Ｐゴシック" charset="0"/>
              </a:defRPr>
            </a:lvl2pPr>
            <a:lvl3pPr>
              <a:defRPr sz="1400">
                <a:solidFill>
                  <a:srgbClr val="0F5494"/>
                </a:solidFill>
                <a:latin typeface="Verdana"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175"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outerShdw blurRad="38100" dist="38100" dir="2700000" algn="tl">
                    <a:srgbClr val="DDDDDD"/>
                  </a:outerShdw>
                </a:effectLst>
                <a:uLnTx/>
                <a:uFillTx/>
                <a:latin typeface="Verdana" charset="0"/>
                <a:ea typeface="ＭＳ Ｐゴシック" charset="0"/>
                <a:cs typeface="+mn-cs"/>
              </a:rPr>
              <a:t>Marine</a:t>
            </a:r>
          </a:p>
        </p:txBody>
      </p:sp>
      <p:sp>
        <p:nvSpPr>
          <p:cNvPr id="13" name="Text Box 25"/>
          <p:cNvSpPr txBox="1">
            <a:spLocks noChangeArrowheads="1"/>
          </p:cNvSpPr>
          <p:nvPr/>
        </p:nvSpPr>
        <p:spPr bwMode="auto">
          <a:xfrm>
            <a:off x="7368112" y="3272994"/>
            <a:ext cx="2027237" cy="366713"/>
          </a:xfrm>
          <a:prstGeom prst="rect">
            <a:avLst/>
          </a:prstGeom>
          <a:noFill/>
          <a:ln w="9525" algn="ctr">
            <a:noFill/>
            <a:miter lim="800000"/>
            <a:headEnd/>
            <a:tailEnd/>
          </a:ln>
          <a:effectLst/>
        </p:spPr>
        <p:txBody>
          <a:bodyPr>
            <a:spAutoFit/>
          </a:bodyPr>
          <a:lstStyle>
            <a:lvl1pPr marL="3175">
              <a:defRPr sz="2400" i="1">
                <a:solidFill>
                  <a:srgbClr val="0F5494"/>
                </a:solidFill>
                <a:latin typeface="Verdana" charset="0"/>
                <a:ea typeface="ＭＳ Ｐゴシック" charset="0"/>
              </a:defRPr>
            </a:lvl1pPr>
            <a:lvl2pPr>
              <a:defRPr sz="2000" b="1">
                <a:solidFill>
                  <a:srgbClr val="0F5494"/>
                </a:solidFill>
                <a:latin typeface="Verdana" charset="0"/>
                <a:ea typeface="ＭＳ Ｐゴシック" charset="0"/>
              </a:defRPr>
            </a:lvl2pPr>
            <a:lvl3pPr>
              <a:defRPr sz="1400">
                <a:solidFill>
                  <a:srgbClr val="0F5494"/>
                </a:solidFill>
                <a:latin typeface="Verdana"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175"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outerShdw blurRad="38100" dist="38100" dir="2700000" algn="tl">
                    <a:srgbClr val="DDDDDD"/>
                  </a:outerShdw>
                </a:effectLst>
                <a:uLnTx/>
                <a:uFillTx/>
                <a:latin typeface="Verdana" charset="0"/>
                <a:ea typeface="ＭＳ Ｐゴシック" charset="0"/>
                <a:cs typeface="+mn-cs"/>
              </a:rPr>
              <a:t>Atmosphere</a:t>
            </a:r>
          </a:p>
        </p:txBody>
      </p:sp>
      <p:sp>
        <p:nvSpPr>
          <p:cNvPr id="14" name="Text Box 26"/>
          <p:cNvSpPr txBox="1">
            <a:spLocks noChangeArrowheads="1"/>
          </p:cNvSpPr>
          <p:nvPr/>
        </p:nvSpPr>
        <p:spPr bwMode="auto">
          <a:xfrm>
            <a:off x="2979263" y="5126591"/>
            <a:ext cx="1739900" cy="366712"/>
          </a:xfrm>
          <a:prstGeom prst="rect">
            <a:avLst/>
          </a:prstGeom>
          <a:noFill/>
          <a:ln w="9525" algn="ctr">
            <a:noFill/>
            <a:miter lim="800000"/>
            <a:headEnd/>
            <a:tailEnd/>
          </a:ln>
          <a:effectLst/>
        </p:spPr>
        <p:txBody>
          <a:bodyPr>
            <a:spAutoFit/>
          </a:bodyPr>
          <a:lstStyle>
            <a:lvl1pPr marL="3175">
              <a:defRPr sz="2400" i="1">
                <a:solidFill>
                  <a:srgbClr val="0F5494"/>
                </a:solidFill>
                <a:latin typeface="Verdana" charset="0"/>
                <a:ea typeface="ＭＳ Ｐゴシック" charset="0"/>
              </a:defRPr>
            </a:lvl1pPr>
            <a:lvl2pPr>
              <a:defRPr sz="2000" b="1">
                <a:solidFill>
                  <a:srgbClr val="0F5494"/>
                </a:solidFill>
                <a:latin typeface="Verdana" charset="0"/>
                <a:ea typeface="ＭＳ Ｐゴシック" charset="0"/>
              </a:defRPr>
            </a:lvl2pPr>
            <a:lvl3pPr>
              <a:defRPr sz="1400">
                <a:solidFill>
                  <a:srgbClr val="0F5494"/>
                </a:solidFill>
                <a:latin typeface="Verdana"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175"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outerShdw blurRad="38100" dist="38100" dir="2700000" algn="tl">
                    <a:srgbClr val="DDDDDD"/>
                  </a:outerShdw>
                </a:effectLst>
                <a:uLnTx/>
                <a:uFillTx/>
                <a:latin typeface="Verdana" charset="0"/>
                <a:ea typeface="ＭＳ Ｐゴシック" charset="0"/>
                <a:cs typeface="+mn-cs"/>
              </a:rPr>
              <a:t>Emergency</a:t>
            </a:r>
          </a:p>
        </p:txBody>
      </p:sp>
      <p:sp>
        <p:nvSpPr>
          <p:cNvPr id="15" name="Text Box 27"/>
          <p:cNvSpPr txBox="1">
            <a:spLocks noChangeArrowheads="1"/>
          </p:cNvSpPr>
          <p:nvPr/>
        </p:nvSpPr>
        <p:spPr bwMode="auto">
          <a:xfrm>
            <a:off x="7671913" y="5098532"/>
            <a:ext cx="1522413" cy="641350"/>
          </a:xfrm>
          <a:prstGeom prst="rect">
            <a:avLst/>
          </a:prstGeom>
          <a:noFill/>
          <a:ln w="9525" algn="ctr">
            <a:noFill/>
            <a:miter lim="800000"/>
            <a:headEnd/>
            <a:tailEnd/>
          </a:ln>
          <a:effectLst/>
        </p:spPr>
        <p:txBody>
          <a:bodyPr>
            <a:spAutoFit/>
          </a:bodyPr>
          <a:lstStyle>
            <a:lvl1pPr marL="3175">
              <a:defRPr sz="2400" i="1">
                <a:solidFill>
                  <a:srgbClr val="0F5494"/>
                </a:solidFill>
                <a:latin typeface="Verdana" charset="0"/>
                <a:ea typeface="ＭＳ Ｐゴシック" charset="0"/>
              </a:defRPr>
            </a:lvl1pPr>
            <a:lvl2pPr>
              <a:defRPr sz="2000" b="1">
                <a:solidFill>
                  <a:srgbClr val="0F5494"/>
                </a:solidFill>
                <a:latin typeface="Verdana" charset="0"/>
                <a:ea typeface="ＭＳ Ｐゴシック" charset="0"/>
              </a:defRPr>
            </a:lvl2pPr>
            <a:lvl3pPr>
              <a:defRPr sz="1400">
                <a:solidFill>
                  <a:srgbClr val="0F5494"/>
                </a:solidFill>
                <a:latin typeface="Verdana"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175"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outerShdw blurRad="38100" dist="38100" dir="2700000" algn="tl">
                    <a:srgbClr val="DDDDDD"/>
                  </a:outerShdw>
                </a:effectLst>
                <a:uLnTx/>
                <a:uFillTx/>
                <a:latin typeface="Verdana" charset="0"/>
                <a:ea typeface="ＭＳ Ｐゴシック" charset="0"/>
                <a:cs typeface="+mn-cs"/>
              </a:rPr>
              <a:t>Climate Change</a:t>
            </a:r>
          </a:p>
        </p:txBody>
      </p:sp>
      <p:sp>
        <p:nvSpPr>
          <p:cNvPr id="16" name="Text Box 28"/>
          <p:cNvSpPr txBox="1">
            <a:spLocks noChangeArrowheads="1"/>
          </p:cNvSpPr>
          <p:nvPr/>
        </p:nvSpPr>
        <p:spPr bwMode="auto">
          <a:xfrm>
            <a:off x="5235101" y="5126591"/>
            <a:ext cx="1739900" cy="366712"/>
          </a:xfrm>
          <a:prstGeom prst="rect">
            <a:avLst/>
          </a:prstGeom>
          <a:noFill/>
          <a:ln w="9525" algn="ctr">
            <a:noFill/>
            <a:miter lim="800000"/>
            <a:headEnd/>
            <a:tailEnd/>
          </a:ln>
          <a:effectLst/>
        </p:spPr>
        <p:txBody>
          <a:bodyPr>
            <a:spAutoFit/>
          </a:bodyPr>
          <a:lstStyle>
            <a:lvl1pPr marL="3175">
              <a:defRPr sz="2400" i="1">
                <a:solidFill>
                  <a:srgbClr val="0F5494"/>
                </a:solidFill>
                <a:latin typeface="Verdana" charset="0"/>
                <a:ea typeface="ＭＳ Ｐゴシック" charset="0"/>
              </a:defRPr>
            </a:lvl1pPr>
            <a:lvl2pPr>
              <a:defRPr sz="2000" b="1">
                <a:solidFill>
                  <a:srgbClr val="0F5494"/>
                </a:solidFill>
                <a:latin typeface="Verdana" charset="0"/>
                <a:ea typeface="ＭＳ Ｐゴシック" charset="0"/>
              </a:defRPr>
            </a:lvl2pPr>
            <a:lvl3pPr>
              <a:defRPr sz="1400">
                <a:solidFill>
                  <a:srgbClr val="0F5494"/>
                </a:solidFill>
                <a:latin typeface="Verdana"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175"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outerShdw blurRad="38100" dist="38100" dir="2700000" algn="tl">
                    <a:srgbClr val="DDDDDD"/>
                  </a:outerShdw>
                </a:effectLst>
                <a:uLnTx/>
                <a:uFillTx/>
                <a:latin typeface="Verdana" charset="0"/>
                <a:ea typeface="ＭＳ Ｐゴシック" charset="0"/>
                <a:cs typeface="+mn-cs"/>
              </a:rPr>
              <a:t>Security</a:t>
            </a:r>
          </a:p>
        </p:txBody>
      </p:sp>
      <p:pic>
        <p:nvPicPr>
          <p:cNvPr id="17" name="Picture 30" descr="Security piracy"/>
          <p:cNvPicPr>
            <a:picLocks noChangeAspect="1" noChangeArrowheads="1"/>
          </p:cNvPicPr>
          <p:nvPr/>
        </p:nvPicPr>
        <p:blipFill>
          <a:blip r:embed="rId8">
            <a:extLst>
              <a:ext uri="{28A0092B-C50C-407E-A947-70E740481C1C}">
                <a14:useLocalDpi xmlns:a14="http://schemas.microsoft.com/office/drawing/2010/main" val="0"/>
              </a:ext>
            </a:extLst>
          </a:blip>
          <a:srcRect l="33046"/>
          <a:stretch>
            <a:fillRect/>
          </a:stretch>
        </p:blipFill>
        <p:spPr bwMode="auto">
          <a:xfrm>
            <a:off x="5343703" y="3745419"/>
            <a:ext cx="1496840" cy="1435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5" descr="cc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6378" y="3761587"/>
            <a:ext cx="1484571" cy="139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
          <p:cNvSpPr txBox="1">
            <a:spLocks noChangeArrowheads="1"/>
          </p:cNvSpPr>
          <p:nvPr/>
        </p:nvSpPr>
        <p:spPr bwMode="auto">
          <a:xfrm rot="19464993">
            <a:off x="2811895" y="2651665"/>
            <a:ext cx="1022350" cy="415925"/>
          </a:xfrm>
          <a:prstGeom prst="rect">
            <a:avLst/>
          </a:prstGeom>
          <a:solidFill>
            <a:schemeClr val="bg2">
              <a:lumMod val="40000"/>
              <a:lumOff val="60000"/>
            </a:schemeClr>
          </a:solidFill>
          <a:ln>
            <a:noFill/>
          </a:ln>
        </p:spPr>
        <p:txBody>
          <a:bodyPr wrap="none">
            <a:spAutoFit/>
          </a:bodyPr>
          <a:lstStyle>
            <a:lvl1pPr eaLnBrk="0" hangingPunct="0">
              <a:defRPr sz="2100" b="1">
                <a:solidFill>
                  <a:srgbClr val="00468C"/>
                </a:solidFill>
                <a:latin typeface="Arial" charset="0"/>
                <a:ea typeface="ＭＳ Ｐゴシック" charset="0"/>
                <a:cs typeface="ＭＳ Ｐゴシック" charset="0"/>
              </a:defRPr>
            </a:lvl1pPr>
            <a:lvl2pPr marL="742950" indent="-285750" eaLnBrk="0" hangingPunct="0">
              <a:defRPr sz="2100" b="1">
                <a:solidFill>
                  <a:srgbClr val="00468C"/>
                </a:solidFill>
                <a:latin typeface="Arial" charset="0"/>
                <a:ea typeface="ＭＳ Ｐゴシック" charset="0"/>
              </a:defRPr>
            </a:lvl2pPr>
            <a:lvl3pPr marL="1143000" indent="-228600" eaLnBrk="0" hangingPunct="0">
              <a:defRPr sz="2100" b="1">
                <a:solidFill>
                  <a:srgbClr val="00468C"/>
                </a:solidFill>
                <a:latin typeface="Arial" charset="0"/>
                <a:ea typeface="ＭＳ Ｐゴシック" charset="0"/>
              </a:defRPr>
            </a:lvl3pPr>
            <a:lvl4pPr marL="1600200" indent="-228600" eaLnBrk="0" hangingPunct="0">
              <a:defRPr sz="2100" b="1">
                <a:solidFill>
                  <a:srgbClr val="00468C"/>
                </a:solidFill>
                <a:latin typeface="Arial" charset="0"/>
                <a:ea typeface="ＭＳ Ｐゴシック" charset="0"/>
              </a:defRPr>
            </a:lvl4pPr>
            <a:lvl5pPr marL="2057400" indent="-228600" eaLnBrk="0" hangingPunct="0">
              <a:defRPr sz="2100" b="1">
                <a:solidFill>
                  <a:srgbClr val="00468C"/>
                </a:solidFill>
                <a:latin typeface="Arial" charset="0"/>
                <a:ea typeface="ＭＳ Ｐゴシック" charset="0"/>
              </a:defRPr>
            </a:lvl5pPr>
            <a:lvl6pPr marL="2514600" indent="-228600" algn="r" eaLnBrk="0" fontAlgn="base" hangingPunct="0">
              <a:spcBef>
                <a:spcPct val="0"/>
              </a:spcBef>
              <a:spcAft>
                <a:spcPct val="0"/>
              </a:spcAft>
              <a:defRPr sz="2100" b="1">
                <a:solidFill>
                  <a:srgbClr val="00468C"/>
                </a:solidFill>
                <a:latin typeface="Arial" charset="0"/>
                <a:ea typeface="ＭＳ Ｐゴシック" charset="0"/>
              </a:defRPr>
            </a:lvl6pPr>
            <a:lvl7pPr marL="2971800" indent="-228600" algn="r" eaLnBrk="0" fontAlgn="base" hangingPunct="0">
              <a:spcBef>
                <a:spcPct val="0"/>
              </a:spcBef>
              <a:spcAft>
                <a:spcPct val="0"/>
              </a:spcAft>
              <a:defRPr sz="2100" b="1">
                <a:solidFill>
                  <a:srgbClr val="00468C"/>
                </a:solidFill>
                <a:latin typeface="Arial" charset="0"/>
                <a:ea typeface="ＭＳ Ｐゴシック" charset="0"/>
              </a:defRPr>
            </a:lvl7pPr>
            <a:lvl8pPr marL="3429000" indent="-228600" algn="r" eaLnBrk="0" fontAlgn="base" hangingPunct="0">
              <a:spcBef>
                <a:spcPct val="0"/>
              </a:spcBef>
              <a:spcAft>
                <a:spcPct val="0"/>
              </a:spcAft>
              <a:defRPr sz="2100" b="1">
                <a:solidFill>
                  <a:srgbClr val="00468C"/>
                </a:solidFill>
                <a:latin typeface="Arial" charset="0"/>
                <a:ea typeface="ＭＳ Ｐゴシック" charset="0"/>
              </a:defRPr>
            </a:lvl8pPr>
            <a:lvl9pPr marL="3886200" indent="-228600" algn="r" eaLnBrk="0" fontAlgn="base" hangingPunct="0">
              <a:spcBef>
                <a:spcPct val="0"/>
              </a:spcBef>
              <a:spcAft>
                <a:spcPct val="0"/>
              </a:spcAft>
              <a:defRPr sz="2100" b="1">
                <a:solidFill>
                  <a:srgbClr val="00468C"/>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90"/>
                </a:solidFill>
                <a:effectLst/>
                <a:uLnTx/>
                <a:uFillTx/>
                <a:latin typeface="Arial" charset="0"/>
                <a:ea typeface="ＭＳ Ｐゴシック" charset="0"/>
              </a:rPr>
              <a:t>Global</a:t>
            </a:r>
          </a:p>
        </p:txBody>
      </p:sp>
      <p:sp>
        <p:nvSpPr>
          <p:cNvPr id="20" name="TextBox 19"/>
          <p:cNvSpPr txBox="1"/>
          <p:nvPr/>
        </p:nvSpPr>
        <p:spPr>
          <a:xfrm>
            <a:off x="7368112" y="3751426"/>
            <a:ext cx="2223040" cy="1938992"/>
          </a:xfrm>
          <a:prstGeom prst="rect">
            <a:avLst/>
          </a:prstGeom>
          <a:solidFill>
            <a:schemeClr val="bg1">
              <a:lumMod val="85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provides access to several </a:t>
            </a: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climate indicators</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(temperature increase, sea level rise, ice sheet melting, warming up of the ocean) and </a:t>
            </a: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climate indices</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(based on records of temperature, precipitation, drought event)</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p:cNvSpPr txBox="1"/>
          <p:nvPr/>
        </p:nvSpPr>
        <p:spPr>
          <a:xfrm>
            <a:off x="5022964" y="3745419"/>
            <a:ext cx="2238745" cy="2862322"/>
          </a:xfrm>
          <a:prstGeom prst="rect">
            <a:avLst/>
          </a:prstGeom>
          <a:solidFill>
            <a:schemeClr val="bg1">
              <a:lumMod val="85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Border surveillance</a:t>
            </a: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real time data on what is happening on land and sea around EU borders</a:t>
            </a: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Maritime surveillance</a:t>
            </a: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safety of navigation, support to fisheries control, combatting marine pollution, and law enforcement</a:t>
            </a: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Support to EU </a:t>
            </a:r>
            <a:r>
              <a:rPr kumimoji="0" lang="fr-FR" sz="12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External</a:t>
            </a:r>
            <a:r>
              <a:rPr kumimoji="0" lang="fr-FR"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Action</a:t>
            </a: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providing decision makers with geo-information on remote, difficult to access areas)</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2759600" y="3745419"/>
            <a:ext cx="2156962" cy="2492990"/>
          </a:xfrm>
          <a:prstGeom prst="rect">
            <a:avLst/>
          </a:prstGeom>
          <a:solidFill>
            <a:schemeClr val="bg1">
              <a:lumMod val="85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provides all actors involved in the management of </a:t>
            </a: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natural disasters, man-made emergency situations, and humanitarian crises</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with timely and accurate geo-spatial information derived from satellite remote sensing and completed by available in situ or open data sources</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7375781" y="1437095"/>
            <a:ext cx="2225965" cy="2123658"/>
          </a:xfrm>
          <a:prstGeom prst="rect">
            <a:avLst/>
          </a:prstGeom>
          <a:solidFill>
            <a:schemeClr val="bg1">
              <a:lumMod val="85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provides continuous data and information on </a:t>
            </a: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atmospheric composition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(greenhouse gases (carbon dioxide and methane), reactive gases (e.g. carbon monoxide, </a:t>
            </a:r>
            <a:r>
              <a:rPr kumimoji="0" lang="en-US"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oxidised</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nitrogen compounds, </a:t>
            </a:r>
            <a:r>
              <a:rPr kumimoji="0" lang="en-US"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sulphur</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dioxide), ozone, aerosols</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5030572" y="1437666"/>
            <a:ext cx="2215484" cy="2123658"/>
          </a:xfrm>
          <a:prstGeom prst="rect">
            <a:avLst/>
          </a:prstGeom>
          <a:solidFill>
            <a:schemeClr val="bg1">
              <a:lumMod val="85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provides regular and systematic reference information on the </a:t>
            </a: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physical state, variability and dynamics of the ocean and marine ecosystems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(temperature, salinity, sea level, currents, wind and sea 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2786335" y="1442106"/>
            <a:ext cx="2114511" cy="2123658"/>
          </a:xfrm>
          <a:prstGeom prst="rect">
            <a:avLst/>
          </a:prstGeom>
          <a:solidFill>
            <a:schemeClr val="bg1">
              <a:lumMod val="85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global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Pan-European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Local component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234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516776"/>
            <a:ext cx="9410024" cy="3908762"/>
          </a:xfrm>
          <a:prstGeom prst="rect">
            <a:avLst/>
          </a:prstGeom>
          <a:noFill/>
        </p:spPr>
        <p:txBody>
          <a:bodyPr wrap="square" rtlCol="0">
            <a:spAutoFit/>
          </a:bodyPr>
          <a:lstStyle/>
          <a:p>
            <a:pPr>
              <a:spcAft>
                <a:spcPts val="600"/>
              </a:spcAft>
            </a:pPr>
            <a:r>
              <a:rPr lang="en-US" sz="3600" b="1" dirty="0">
                <a:solidFill>
                  <a:srgbClr val="174289"/>
                </a:solidFill>
                <a:latin typeface="Arial" panose="020B0604020202020204" pitchFamily="34" charset="0"/>
                <a:cs typeface="Arial" panose="020B0604020202020204" pitchFamily="34" charset="0"/>
              </a:rPr>
              <a:t>Operational Core Services – Added Value</a:t>
            </a:r>
          </a:p>
          <a:p>
            <a:pPr>
              <a:spcAft>
                <a:spcPts val="600"/>
              </a:spcAft>
            </a:pPr>
            <a:endParaRPr lang="en-GB" dirty="0">
              <a:solidFill>
                <a:srgbClr val="174289"/>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dirty="0">
                <a:solidFill>
                  <a:srgbClr val="174289"/>
                </a:solidFill>
                <a:latin typeface="Arial" panose="020B0604020202020204" pitchFamily="34" charset="0"/>
                <a:cs typeface="Arial" panose="020B0604020202020204" pitchFamily="34" charset="0"/>
              </a:rPr>
              <a:t>Long term and reliable provision of products and services for user applications</a:t>
            </a:r>
          </a:p>
          <a:p>
            <a:pPr marL="285750" indent="-285750">
              <a:spcAft>
                <a:spcPts val="1200"/>
              </a:spcAft>
              <a:buFont typeface="Arial" panose="020B0604020202020204" pitchFamily="34" charset="0"/>
              <a:buChar char="•"/>
            </a:pPr>
            <a:r>
              <a:rPr lang="en-US" dirty="0">
                <a:solidFill>
                  <a:srgbClr val="174289"/>
                </a:solidFill>
                <a:latin typeface="Arial" panose="020B0604020202020204" pitchFamily="34" charset="0"/>
                <a:cs typeface="Arial" panose="020B0604020202020204" pitchFamily="34" charset="0"/>
              </a:rPr>
              <a:t>Delivery of fully validated and quality controlled products and services</a:t>
            </a:r>
          </a:p>
          <a:p>
            <a:pPr marL="285750" indent="-285750">
              <a:spcAft>
                <a:spcPts val="1200"/>
              </a:spcAft>
              <a:buFont typeface="Arial" panose="020B0604020202020204" pitchFamily="34" charset="0"/>
              <a:buChar char="•"/>
            </a:pPr>
            <a:r>
              <a:rPr lang="en-US" dirty="0">
                <a:solidFill>
                  <a:srgbClr val="174289"/>
                </a:solidFill>
                <a:latin typeface="Arial" panose="020B0604020202020204" pitchFamily="34" charset="0"/>
                <a:cs typeface="Arial" panose="020B0604020202020204" pitchFamily="34" charset="0"/>
              </a:rPr>
              <a:t>Free and open access – COPERNICUS as public good</a:t>
            </a:r>
          </a:p>
          <a:p>
            <a:pPr marL="285750" indent="-285750">
              <a:spcAft>
                <a:spcPts val="1200"/>
              </a:spcAft>
              <a:buFont typeface="Arial" panose="020B0604020202020204" pitchFamily="34" charset="0"/>
              <a:buChar char="•"/>
            </a:pPr>
            <a:r>
              <a:rPr lang="en-US" dirty="0">
                <a:solidFill>
                  <a:srgbClr val="174289"/>
                </a:solidFill>
                <a:latin typeface="Arial" panose="020B0604020202020204" pitchFamily="34" charset="0"/>
                <a:cs typeface="Arial" panose="020B0604020202020204" pitchFamily="34" charset="0"/>
              </a:rPr>
              <a:t>Support to EU policies at international level &amp; EU commitments under treaties &amp; conventions – fuel Europe’s contribution to GEOSS</a:t>
            </a:r>
          </a:p>
          <a:p>
            <a:pPr marL="285750" indent="-285750">
              <a:spcAft>
                <a:spcPts val="1200"/>
              </a:spcAft>
              <a:buFont typeface="Arial" panose="020B0604020202020204" pitchFamily="34" charset="0"/>
              <a:buChar char="•"/>
            </a:pPr>
            <a:r>
              <a:rPr lang="en-US" dirty="0">
                <a:solidFill>
                  <a:srgbClr val="174289"/>
                </a:solidFill>
                <a:latin typeface="Arial" panose="020B0604020202020204" pitchFamily="34" charset="0"/>
                <a:cs typeface="Arial" panose="020B0604020202020204" pitchFamily="34" charset="0"/>
              </a:rPr>
              <a:t>Wide range of applications: water management, desertification, natural resources management, food security, biodiversity, forestry, agriculture, Land cover &amp; use change, …</a:t>
            </a:r>
          </a:p>
        </p:txBody>
      </p:sp>
    </p:spTree>
    <p:extLst>
      <p:ext uri="{BB962C8B-B14F-4D97-AF65-F5344CB8AC3E}">
        <p14:creationId xmlns:p14="http://schemas.microsoft.com/office/powerpoint/2010/main" val="341596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5615330F-E4F6-934C-924B-9A700A7A28C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363B73-50DC-4040-87FB-6D29C3D8A95C}"/>
              </a:ext>
            </a:extLst>
          </p:cNvPr>
          <p:cNvSpPr txBox="1"/>
          <p:nvPr/>
        </p:nvSpPr>
        <p:spPr>
          <a:xfrm>
            <a:off x="1068790" y="516776"/>
            <a:ext cx="9410024" cy="646331"/>
          </a:xfrm>
          <a:prstGeom prst="rect">
            <a:avLst/>
          </a:prstGeom>
          <a:noFill/>
        </p:spPr>
        <p:txBody>
          <a:bodyPr wrap="square" rtlCol="0">
            <a:spAutoFit/>
          </a:bodyPr>
          <a:lstStyle/>
          <a:p>
            <a:pPr>
              <a:spcAft>
                <a:spcPts val="600"/>
              </a:spcAft>
            </a:pPr>
            <a:r>
              <a:rPr lang="en-GB" sz="3600" b="1" dirty="0">
                <a:solidFill>
                  <a:srgbClr val="174289"/>
                </a:solidFill>
                <a:latin typeface="Arial" panose="020B0604020202020204" pitchFamily="34" charset="0"/>
                <a:cs typeface="Arial" panose="020B0604020202020204" pitchFamily="34" charset="0"/>
              </a:rPr>
              <a:t>Building on European expertise</a:t>
            </a:r>
            <a:endParaRPr lang="en-GB" dirty="0">
              <a:solidFill>
                <a:srgbClr val="174289"/>
              </a:solidFill>
              <a:latin typeface="Arial" panose="020B0604020202020204" pitchFamily="34" charset="0"/>
              <a:cs typeface="Arial" panose="020B0604020202020204" pitchFamily="34" charset="0"/>
            </a:endParaRPr>
          </a:p>
        </p:txBody>
      </p:sp>
      <p:grpSp>
        <p:nvGrpSpPr>
          <p:cNvPr id="4" name="Group 3"/>
          <p:cNvGrpSpPr/>
          <p:nvPr/>
        </p:nvGrpSpPr>
        <p:grpSpPr>
          <a:xfrm>
            <a:off x="591809" y="2983801"/>
            <a:ext cx="11360842" cy="3236149"/>
            <a:chOff x="591809" y="3140968"/>
            <a:chExt cx="11360842" cy="3236149"/>
          </a:xfrm>
        </p:grpSpPr>
        <p:pic>
          <p:nvPicPr>
            <p:cNvPr id="5" name="Picture 4">
              <a:extLst>
                <a:ext uri="{FF2B5EF4-FFF2-40B4-BE49-F238E27FC236}">
                  <a16:creationId xmlns:a16="http://schemas.microsoft.com/office/drawing/2014/main" id="{94341C0B-49E2-9743-ABA5-B225672576B3}"/>
                </a:ext>
              </a:extLst>
            </p:cNvPr>
            <p:cNvPicPr>
              <a:picLocks noChangeAspect="1"/>
            </p:cNvPicPr>
            <p:nvPr/>
          </p:nvPicPr>
          <p:blipFill>
            <a:blip r:embed="rId4"/>
            <a:stretch>
              <a:fillRect/>
            </a:stretch>
          </p:blipFill>
          <p:spPr>
            <a:xfrm>
              <a:off x="10419959" y="3589994"/>
              <a:ext cx="955812" cy="352423"/>
            </a:xfrm>
            <a:prstGeom prst="rect">
              <a:avLst/>
            </a:prstGeom>
          </p:spPr>
        </p:pic>
        <p:pic>
          <p:nvPicPr>
            <p:cNvPr id="6" name="Picture 5">
              <a:extLst>
                <a:ext uri="{FF2B5EF4-FFF2-40B4-BE49-F238E27FC236}">
                  <a16:creationId xmlns:a16="http://schemas.microsoft.com/office/drawing/2014/main" id="{8588C9CD-E2AB-9B4F-97C5-C478AFD98494}"/>
                </a:ext>
              </a:extLst>
            </p:cNvPr>
            <p:cNvPicPr>
              <a:picLocks noChangeAspect="1"/>
            </p:cNvPicPr>
            <p:nvPr/>
          </p:nvPicPr>
          <p:blipFill>
            <a:blip r:embed="rId5"/>
            <a:stretch>
              <a:fillRect/>
            </a:stretch>
          </p:blipFill>
          <p:spPr>
            <a:xfrm>
              <a:off x="6865039" y="3346485"/>
              <a:ext cx="1244157" cy="464556"/>
            </a:xfrm>
            <a:prstGeom prst="rect">
              <a:avLst/>
            </a:prstGeom>
          </p:spPr>
        </p:pic>
        <p:pic>
          <p:nvPicPr>
            <p:cNvPr id="7" name="Picture 6">
              <a:extLst>
                <a:ext uri="{FF2B5EF4-FFF2-40B4-BE49-F238E27FC236}">
                  <a16:creationId xmlns:a16="http://schemas.microsoft.com/office/drawing/2014/main" id="{4E7C7DED-C9A6-D646-8695-57B4A93D4666}"/>
                </a:ext>
              </a:extLst>
            </p:cNvPr>
            <p:cNvPicPr>
              <a:picLocks noChangeAspect="1"/>
            </p:cNvPicPr>
            <p:nvPr/>
          </p:nvPicPr>
          <p:blipFill>
            <a:blip r:embed="rId6"/>
            <a:stretch>
              <a:fillRect/>
            </a:stretch>
          </p:blipFill>
          <p:spPr>
            <a:xfrm>
              <a:off x="7912858" y="4515558"/>
              <a:ext cx="512615" cy="421839"/>
            </a:xfrm>
            <a:prstGeom prst="rect">
              <a:avLst/>
            </a:prstGeom>
          </p:spPr>
        </p:pic>
        <p:pic>
          <p:nvPicPr>
            <p:cNvPr id="8" name="Picture 7">
              <a:extLst>
                <a:ext uri="{FF2B5EF4-FFF2-40B4-BE49-F238E27FC236}">
                  <a16:creationId xmlns:a16="http://schemas.microsoft.com/office/drawing/2014/main" id="{56DE4139-5221-B546-B695-A5BEE097C25B}"/>
                </a:ext>
              </a:extLst>
            </p:cNvPr>
            <p:cNvPicPr>
              <a:picLocks noChangeAspect="1"/>
            </p:cNvPicPr>
            <p:nvPr/>
          </p:nvPicPr>
          <p:blipFill>
            <a:blip r:embed="rId7"/>
            <a:stretch>
              <a:fillRect/>
            </a:stretch>
          </p:blipFill>
          <p:spPr>
            <a:xfrm>
              <a:off x="7500528" y="3824570"/>
              <a:ext cx="758241" cy="320383"/>
            </a:xfrm>
            <a:prstGeom prst="rect">
              <a:avLst/>
            </a:prstGeom>
          </p:spPr>
        </p:pic>
        <p:pic>
          <p:nvPicPr>
            <p:cNvPr id="9" name="Picture 8">
              <a:extLst>
                <a:ext uri="{FF2B5EF4-FFF2-40B4-BE49-F238E27FC236}">
                  <a16:creationId xmlns:a16="http://schemas.microsoft.com/office/drawing/2014/main" id="{1AD3D602-9E88-2340-8751-EB7A35C6E021}"/>
                </a:ext>
              </a:extLst>
            </p:cNvPr>
            <p:cNvPicPr>
              <a:picLocks noChangeAspect="1"/>
            </p:cNvPicPr>
            <p:nvPr/>
          </p:nvPicPr>
          <p:blipFill>
            <a:blip r:embed="rId8"/>
            <a:stretch>
              <a:fillRect/>
            </a:stretch>
          </p:blipFill>
          <p:spPr>
            <a:xfrm>
              <a:off x="8640409" y="4090202"/>
              <a:ext cx="405820" cy="405820"/>
            </a:xfrm>
            <a:prstGeom prst="rect">
              <a:avLst/>
            </a:prstGeom>
          </p:spPr>
        </p:pic>
        <p:pic>
          <p:nvPicPr>
            <p:cNvPr id="10" name="Picture 9">
              <a:extLst>
                <a:ext uri="{FF2B5EF4-FFF2-40B4-BE49-F238E27FC236}">
                  <a16:creationId xmlns:a16="http://schemas.microsoft.com/office/drawing/2014/main" id="{8A56E44B-F447-4C46-BE56-5B6A87E18EBE}"/>
                </a:ext>
              </a:extLst>
            </p:cNvPr>
            <p:cNvPicPr>
              <a:picLocks noChangeAspect="1"/>
            </p:cNvPicPr>
            <p:nvPr/>
          </p:nvPicPr>
          <p:blipFill>
            <a:blip r:embed="rId9"/>
            <a:stretch>
              <a:fillRect/>
            </a:stretch>
          </p:blipFill>
          <p:spPr>
            <a:xfrm>
              <a:off x="8877477" y="3554351"/>
              <a:ext cx="923775" cy="341744"/>
            </a:xfrm>
            <a:prstGeom prst="rect">
              <a:avLst/>
            </a:prstGeom>
          </p:spPr>
        </p:pic>
        <p:pic>
          <p:nvPicPr>
            <p:cNvPr id="13" name="Picture 12">
              <a:extLst>
                <a:ext uri="{FF2B5EF4-FFF2-40B4-BE49-F238E27FC236}">
                  <a16:creationId xmlns:a16="http://schemas.microsoft.com/office/drawing/2014/main" id="{AF3F0B03-DB68-4D40-A1B6-45C76E552BF3}"/>
                </a:ext>
              </a:extLst>
            </p:cNvPr>
            <p:cNvPicPr>
              <a:picLocks noChangeAspect="1"/>
            </p:cNvPicPr>
            <p:nvPr/>
          </p:nvPicPr>
          <p:blipFill>
            <a:blip r:embed="rId10"/>
            <a:stretch>
              <a:fillRect/>
            </a:stretch>
          </p:blipFill>
          <p:spPr>
            <a:xfrm>
              <a:off x="9580759" y="3947397"/>
              <a:ext cx="523293" cy="662127"/>
            </a:xfrm>
            <a:prstGeom prst="rect">
              <a:avLst/>
            </a:prstGeom>
          </p:spPr>
        </p:pic>
        <p:pic>
          <p:nvPicPr>
            <p:cNvPr id="14" name="Picture 13">
              <a:extLst>
                <a:ext uri="{FF2B5EF4-FFF2-40B4-BE49-F238E27FC236}">
                  <a16:creationId xmlns:a16="http://schemas.microsoft.com/office/drawing/2014/main" id="{D445AED5-411A-8F4B-B58F-CBA5188B7D1D}"/>
                </a:ext>
              </a:extLst>
            </p:cNvPr>
            <p:cNvPicPr>
              <a:picLocks noChangeAspect="1"/>
            </p:cNvPicPr>
            <p:nvPr/>
          </p:nvPicPr>
          <p:blipFill>
            <a:blip r:embed="rId11"/>
            <a:stretch>
              <a:fillRect/>
            </a:stretch>
          </p:blipFill>
          <p:spPr>
            <a:xfrm>
              <a:off x="8829671" y="4493246"/>
              <a:ext cx="784941" cy="784941"/>
            </a:xfrm>
            <a:prstGeom prst="rect">
              <a:avLst/>
            </a:prstGeom>
          </p:spPr>
        </p:pic>
        <p:pic>
          <p:nvPicPr>
            <p:cNvPr id="15" name="Picture 14">
              <a:extLst>
                <a:ext uri="{FF2B5EF4-FFF2-40B4-BE49-F238E27FC236}">
                  <a16:creationId xmlns:a16="http://schemas.microsoft.com/office/drawing/2014/main" id="{778956AC-9213-A045-9B9D-9DAFCF2FC020}"/>
                </a:ext>
              </a:extLst>
            </p:cNvPr>
            <p:cNvPicPr>
              <a:picLocks noChangeAspect="1"/>
            </p:cNvPicPr>
            <p:nvPr/>
          </p:nvPicPr>
          <p:blipFill>
            <a:blip r:embed="rId12"/>
            <a:stretch>
              <a:fillRect/>
            </a:stretch>
          </p:blipFill>
          <p:spPr>
            <a:xfrm>
              <a:off x="9829170" y="4775566"/>
              <a:ext cx="1035908" cy="283005"/>
            </a:xfrm>
            <a:prstGeom prst="rect">
              <a:avLst/>
            </a:prstGeom>
          </p:spPr>
        </p:pic>
        <p:pic>
          <p:nvPicPr>
            <p:cNvPr id="16" name="Picture 15">
              <a:extLst>
                <a:ext uri="{FF2B5EF4-FFF2-40B4-BE49-F238E27FC236}">
                  <a16:creationId xmlns:a16="http://schemas.microsoft.com/office/drawing/2014/main" id="{8FDB9B19-2AC8-FB45-BFD4-BC566DD2A7BE}"/>
                </a:ext>
              </a:extLst>
            </p:cNvPr>
            <p:cNvPicPr>
              <a:picLocks noChangeAspect="1"/>
            </p:cNvPicPr>
            <p:nvPr/>
          </p:nvPicPr>
          <p:blipFill>
            <a:blip r:embed="rId13"/>
            <a:stretch>
              <a:fillRect/>
            </a:stretch>
          </p:blipFill>
          <p:spPr>
            <a:xfrm>
              <a:off x="10245330" y="4143214"/>
              <a:ext cx="1334933" cy="229609"/>
            </a:xfrm>
            <a:prstGeom prst="rect">
              <a:avLst/>
            </a:prstGeom>
          </p:spPr>
        </p:pic>
        <p:pic>
          <p:nvPicPr>
            <p:cNvPr id="17" name="Picture 16">
              <a:extLst>
                <a:ext uri="{FF2B5EF4-FFF2-40B4-BE49-F238E27FC236}">
                  <a16:creationId xmlns:a16="http://schemas.microsoft.com/office/drawing/2014/main" id="{74668379-5F66-FB4F-96AF-5E1BFB8530AA}"/>
                </a:ext>
              </a:extLst>
            </p:cNvPr>
            <p:cNvPicPr>
              <a:picLocks noChangeAspect="1"/>
            </p:cNvPicPr>
            <p:nvPr/>
          </p:nvPicPr>
          <p:blipFill>
            <a:blip r:embed="rId14"/>
            <a:stretch>
              <a:fillRect/>
            </a:stretch>
          </p:blipFill>
          <p:spPr>
            <a:xfrm>
              <a:off x="7144074" y="4395015"/>
              <a:ext cx="395140" cy="523293"/>
            </a:xfrm>
            <a:prstGeom prst="rect">
              <a:avLst/>
            </a:prstGeom>
          </p:spPr>
        </p:pic>
        <p:pic>
          <p:nvPicPr>
            <p:cNvPr id="18" name="Picture 17">
              <a:extLst>
                <a:ext uri="{FF2B5EF4-FFF2-40B4-BE49-F238E27FC236}">
                  <a16:creationId xmlns:a16="http://schemas.microsoft.com/office/drawing/2014/main" id="{B7974E42-F7C2-9544-A7F1-23FB4971A3ED}"/>
                </a:ext>
              </a:extLst>
            </p:cNvPr>
            <p:cNvPicPr>
              <a:picLocks noChangeAspect="1"/>
            </p:cNvPicPr>
            <p:nvPr/>
          </p:nvPicPr>
          <p:blipFill>
            <a:blip r:embed="rId15"/>
            <a:stretch>
              <a:fillRect/>
            </a:stretch>
          </p:blipFill>
          <p:spPr>
            <a:xfrm>
              <a:off x="11207874" y="4645167"/>
              <a:ext cx="744777" cy="553512"/>
            </a:xfrm>
            <a:prstGeom prst="rect">
              <a:avLst/>
            </a:prstGeom>
          </p:spPr>
        </p:pic>
        <p:pic>
          <p:nvPicPr>
            <p:cNvPr id="19" name="Picture 18">
              <a:extLst>
                <a:ext uri="{FF2B5EF4-FFF2-40B4-BE49-F238E27FC236}">
                  <a16:creationId xmlns:a16="http://schemas.microsoft.com/office/drawing/2014/main" id="{A7C7472C-94AD-C346-B008-B027696F2A29}"/>
                </a:ext>
              </a:extLst>
            </p:cNvPr>
            <p:cNvPicPr>
              <a:picLocks noChangeAspect="1"/>
            </p:cNvPicPr>
            <p:nvPr/>
          </p:nvPicPr>
          <p:blipFill>
            <a:blip r:embed="rId16"/>
            <a:stretch>
              <a:fillRect/>
            </a:stretch>
          </p:blipFill>
          <p:spPr>
            <a:xfrm>
              <a:off x="7181961" y="5308003"/>
              <a:ext cx="4018177" cy="516123"/>
            </a:xfrm>
            <a:prstGeom prst="rect">
              <a:avLst/>
            </a:prstGeom>
          </p:spPr>
        </p:pic>
        <p:pic>
          <p:nvPicPr>
            <p:cNvPr id="20" name="Picture 19">
              <a:extLst>
                <a:ext uri="{FF2B5EF4-FFF2-40B4-BE49-F238E27FC236}">
                  <a16:creationId xmlns:a16="http://schemas.microsoft.com/office/drawing/2014/main" id="{02426F56-6375-554A-A3F5-E9BC38D076B2}"/>
                </a:ext>
              </a:extLst>
            </p:cNvPr>
            <p:cNvPicPr>
              <a:picLocks noChangeAspect="1"/>
            </p:cNvPicPr>
            <p:nvPr/>
          </p:nvPicPr>
          <p:blipFill>
            <a:blip r:embed="rId17"/>
            <a:stretch>
              <a:fillRect/>
            </a:stretch>
          </p:blipFill>
          <p:spPr>
            <a:xfrm>
              <a:off x="1085360" y="3140968"/>
              <a:ext cx="5439691" cy="558395"/>
            </a:xfrm>
            <a:prstGeom prst="rect">
              <a:avLst/>
            </a:prstGeom>
          </p:spPr>
        </p:pic>
        <p:pic>
          <p:nvPicPr>
            <p:cNvPr id="21" name="Picture 20">
              <a:extLst>
                <a:ext uri="{FF2B5EF4-FFF2-40B4-BE49-F238E27FC236}">
                  <a16:creationId xmlns:a16="http://schemas.microsoft.com/office/drawing/2014/main" id="{3B6C263D-D030-E048-960F-81B33C1771D3}"/>
                </a:ext>
              </a:extLst>
            </p:cNvPr>
            <p:cNvPicPr>
              <a:picLocks noChangeAspect="1"/>
            </p:cNvPicPr>
            <p:nvPr/>
          </p:nvPicPr>
          <p:blipFill>
            <a:blip r:embed="rId18"/>
            <a:stretch>
              <a:fillRect/>
            </a:stretch>
          </p:blipFill>
          <p:spPr>
            <a:xfrm>
              <a:off x="5552831" y="3686642"/>
              <a:ext cx="1042371" cy="410935"/>
            </a:xfrm>
            <a:prstGeom prst="rect">
              <a:avLst/>
            </a:prstGeom>
          </p:spPr>
        </p:pic>
        <p:pic>
          <p:nvPicPr>
            <p:cNvPr id="22" name="Picture 21">
              <a:extLst>
                <a:ext uri="{FF2B5EF4-FFF2-40B4-BE49-F238E27FC236}">
                  <a16:creationId xmlns:a16="http://schemas.microsoft.com/office/drawing/2014/main" id="{E88648C8-FF41-7748-AFF6-81B5F8A623B7}"/>
                </a:ext>
              </a:extLst>
            </p:cNvPr>
            <p:cNvPicPr>
              <a:picLocks noChangeAspect="1"/>
            </p:cNvPicPr>
            <p:nvPr/>
          </p:nvPicPr>
          <p:blipFill>
            <a:blip r:embed="rId19"/>
            <a:stretch>
              <a:fillRect/>
            </a:stretch>
          </p:blipFill>
          <p:spPr>
            <a:xfrm>
              <a:off x="3383898" y="3726891"/>
              <a:ext cx="1516781" cy="374184"/>
            </a:xfrm>
            <a:prstGeom prst="rect">
              <a:avLst/>
            </a:prstGeom>
          </p:spPr>
        </p:pic>
        <p:pic>
          <p:nvPicPr>
            <p:cNvPr id="23" name="Picture 22">
              <a:extLst>
                <a:ext uri="{FF2B5EF4-FFF2-40B4-BE49-F238E27FC236}">
                  <a16:creationId xmlns:a16="http://schemas.microsoft.com/office/drawing/2014/main" id="{7C005291-984A-2C49-A1E3-C704E85E5603}"/>
                </a:ext>
              </a:extLst>
            </p:cNvPr>
            <p:cNvPicPr>
              <a:picLocks noChangeAspect="1"/>
            </p:cNvPicPr>
            <p:nvPr/>
          </p:nvPicPr>
          <p:blipFill>
            <a:blip r:embed="rId20"/>
            <a:stretch>
              <a:fillRect/>
            </a:stretch>
          </p:blipFill>
          <p:spPr>
            <a:xfrm>
              <a:off x="3383898" y="4953234"/>
              <a:ext cx="1374036" cy="636892"/>
            </a:xfrm>
            <a:prstGeom prst="rect">
              <a:avLst/>
            </a:prstGeom>
          </p:spPr>
        </p:pic>
        <p:pic>
          <p:nvPicPr>
            <p:cNvPr id="24" name="Picture 23">
              <a:extLst>
                <a:ext uri="{FF2B5EF4-FFF2-40B4-BE49-F238E27FC236}">
                  <a16:creationId xmlns:a16="http://schemas.microsoft.com/office/drawing/2014/main" id="{AD4280E7-B8EC-C842-A6D1-F61A6C0650FD}"/>
                </a:ext>
              </a:extLst>
            </p:cNvPr>
            <p:cNvPicPr>
              <a:picLocks noChangeAspect="1"/>
            </p:cNvPicPr>
            <p:nvPr/>
          </p:nvPicPr>
          <p:blipFill>
            <a:blip r:embed="rId21"/>
            <a:stretch>
              <a:fillRect/>
            </a:stretch>
          </p:blipFill>
          <p:spPr>
            <a:xfrm>
              <a:off x="5192917" y="4867932"/>
              <a:ext cx="916720" cy="703395"/>
            </a:xfrm>
            <a:prstGeom prst="rect">
              <a:avLst/>
            </a:prstGeom>
          </p:spPr>
        </p:pic>
        <p:pic>
          <p:nvPicPr>
            <p:cNvPr id="25" name="Picture 24">
              <a:extLst>
                <a:ext uri="{FF2B5EF4-FFF2-40B4-BE49-F238E27FC236}">
                  <a16:creationId xmlns:a16="http://schemas.microsoft.com/office/drawing/2014/main" id="{0A9D7855-5CCE-D142-9CAA-C8CEEE554DA4}"/>
                </a:ext>
              </a:extLst>
            </p:cNvPr>
            <p:cNvPicPr>
              <a:picLocks noChangeAspect="1"/>
            </p:cNvPicPr>
            <p:nvPr/>
          </p:nvPicPr>
          <p:blipFill>
            <a:blip r:embed="rId22"/>
            <a:stretch>
              <a:fillRect/>
            </a:stretch>
          </p:blipFill>
          <p:spPr>
            <a:xfrm>
              <a:off x="1426321" y="5733257"/>
              <a:ext cx="5717752" cy="643860"/>
            </a:xfrm>
            <a:prstGeom prst="rect">
              <a:avLst/>
            </a:prstGeom>
          </p:spPr>
        </p:pic>
        <p:pic>
          <p:nvPicPr>
            <p:cNvPr id="26" name="Picture 25">
              <a:extLst>
                <a:ext uri="{FF2B5EF4-FFF2-40B4-BE49-F238E27FC236}">
                  <a16:creationId xmlns:a16="http://schemas.microsoft.com/office/drawing/2014/main" id="{AFF518F2-9FD2-7447-99D4-D586844F6349}"/>
                </a:ext>
              </a:extLst>
            </p:cNvPr>
            <p:cNvPicPr>
              <a:picLocks noChangeAspect="1"/>
            </p:cNvPicPr>
            <p:nvPr/>
          </p:nvPicPr>
          <p:blipFill>
            <a:blip r:embed="rId23"/>
            <a:stretch>
              <a:fillRect/>
            </a:stretch>
          </p:blipFill>
          <p:spPr>
            <a:xfrm>
              <a:off x="3682590" y="4101075"/>
              <a:ext cx="3390845" cy="922679"/>
            </a:xfrm>
            <a:prstGeom prst="rect">
              <a:avLst/>
            </a:prstGeom>
          </p:spPr>
        </p:pic>
        <p:pic>
          <p:nvPicPr>
            <p:cNvPr id="27" name="Picture 26">
              <a:extLst>
                <a:ext uri="{FF2B5EF4-FFF2-40B4-BE49-F238E27FC236}">
                  <a16:creationId xmlns:a16="http://schemas.microsoft.com/office/drawing/2014/main" id="{2C4D8677-5E51-3842-96F6-58745C4F134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1809" y="3896695"/>
              <a:ext cx="2719883" cy="1717647"/>
            </a:xfrm>
            <a:prstGeom prst="rect">
              <a:avLst/>
            </a:prstGeom>
          </p:spPr>
        </p:pic>
      </p:grpSp>
      <p:sp>
        <p:nvSpPr>
          <p:cNvPr id="29" name="Rectangle 28">
            <a:extLst>
              <a:ext uri="{FF2B5EF4-FFF2-40B4-BE49-F238E27FC236}">
                <a16:creationId xmlns:a16="http://schemas.microsoft.com/office/drawing/2014/main" id="{4326A665-C80F-BF45-8321-9C2BAEFF6B4C}"/>
              </a:ext>
            </a:extLst>
          </p:cNvPr>
          <p:cNvSpPr/>
          <p:nvPr/>
        </p:nvSpPr>
        <p:spPr>
          <a:xfrm>
            <a:off x="3312706" y="1466088"/>
            <a:ext cx="5566588" cy="1477328"/>
          </a:xfrm>
          <a:prstGeom prst="rect">
            <a:avLst/>
          </a:prstGeom>
          <a:noFill/>
        </p:spPr>
        <p:txBody>
          <a:bodyPr wrap="none" lIns="121920" tIns="60960" rIns="121920" bIns="6096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chemeClr val="accent1">
                    <a:lumMod val="75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50+ industry partners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chemeClr val="accent1">
                    <a:lumMod val="75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250+ experts</a:t>
            </a:r>
          </a:p>
        </p:txBody>
      </p:sp>
    </p:spTree>
    <p:extLst>
      <p:ext uri="{BB962C8B-B14F-4D97-AF65-F5344CB8AC3E}">
        <p14:creationId xmlns:p14="http://schemas.microsoft.com/office/powerpoint/2010/main" val="386645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41" y="-38637"/>
            <a:ext cx="4586259" cy="6892344"/>
          </a:xfrm>
          <a:prstGeom prst="rect">
            <a:avLst/>
          </a:prstGeom>
        </p:spPr>
      </p:pic>
      <p:sp>
        <p:nvSpPr>
          <p:cNvPr id="3" name="Rectangle 2"/>
          <p:cNvSpPr/>
          <p:nvPr/>
        </p:nvSpPr>
        <p:spPr>
          <a:xfrm>
            <a:off x="7473817" y="-38637"/>
            <a:ext cx="3065595" cy="6892344"/>
          </a:xfrm>
          <a:prstGeom prst="rect">
            <a:avLst/>
          </a:prstGeom>
          <a:gradFill flip="none" rotWithShape="1">
            <a:gsLst>
              <a:gs pos="26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9" name="TextBox 8"/>
          <p:cNvSpPr txBox="1"/>
          <p:nvPr/>
        </p:nvSpPr>
        <p:spPr>
          <a:xfrm>
            <a:off x="3147186" y="2508554"/>
            <a:ext cx="7093475" cy="2308324"/>
          </a:xfrm>
          <a:prstGeom prst="rect">
            <a:avLst/>
          </a:prstGeom>
          <a:noFill/>
        </p:spPr>
        <p:txBody>
          <a:bodyPr wrap="square" rtlCol="0">
            <a:spAutoFit/>
          </a:bodyPr>
          <a:lstStyle/>
          <a:p>
            <a:pPr fontAlgn="base">
              <a:spcBef>
                <a:spcPct val="0"/>
              </a:spcBef>
              <a:spcAft>
                <a:spcPct val="0"/>
              </a:spcAft>
            </a:pPr>
            <a:r>
              <a:rPr lang="en-US" sz="3600" dirty="0">
                <a:solidFill>
                  <a:prstClr val="white"/>
                </a:solidFill>
              </a:rPr>
              <a:t>Global Land Component:</a:t>
            </a:r>
          </a:p>
          <a:p>
            <a:pPr fontAlgn="base">
              <a:spcBef>
                <a:spcPct val="0"/>
              </a:spcBef>
              <a:spcAft>
                <a:spcPct val="0"/>
              </a:spcAft>
            </a:pPr>
            <a:endParaRPr lang="en-US" sz="3600" dirty="0">
              <a:solidFill>
                <a:prstClr val="white"/>
              </a:solidFill>
            </a:endParaRPr>
          </a:p>
          <a:p>
            <a:pPr fontAlgn="base">
              <a:spcBef>
                <a:spcPct val="0"/>
              </a:spcBef>
              <a:spcAft>
                <a:spcPct val="0"/>
              </a:spcAft>
            </a:pPr>
            <a:r>
              <a:rPr lang="en-US" sz="3600" dirty="0">
                <a:solidFill>
                  <a:prstClr val="white"/>
                </a:solidFill>
              </a:rPr>
              <a:t>High Resolution </a:t>
            </a:r>
          </a:p>
          <a:p>
            <a:pPr fontAlgn="base">
              <a:spcBef>
                <a:spcPct val="0"/>
              </a:spcBef>
              <a:spcAft>
                <a:spcPct val="0"/>
              </a:spcAft>
            </a:pPr>
            <a:r>
              <a:rPr lang="en-US" sz="3600">
                <a:solidFill>
                  <a:prstClr val="white"/>
                </a:solidFill>
              </a:rPr>
              <a:t>Hot Spot </a:t>
            </a:r>
            <a:r>
              <a:rPr lang="en-US" sz="3600" dirty="0">
                <a:solidFill>
                  <a:prstClr val="white"/>
                </a:solidFill>
              </a:rPr>
              <a:t>Monitoring</a:t>
            </a:r>
          </a:p>
        </p:txBody>
      </p:sp>
    </p:spTree>
    <p:extLst>
      <p:ext uri="{BB962C8B-B14F-4D97-AF65-F5344CB8AC3E}">
        <p14:creationId xmlns:p14="http://schemas.microsoft.com/office/powerpoint/2010/main" val="147000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96A2-CB9D-7946-A211-F944B094C597}"/>
              </a:ext>
            </a:extLst>
          </p:cNvPr>
          <p:cNvSpPr>
            <a:spLocks noGrp="1"/>
          </p:cNvSpPr>
          <p:nvPr>
            <p:ph type="title"/>
          </p:nvPr>
        </p:nvSpPr>
        <p:spPr/>
        <p:txBody>
          <a:bodyPr/>
          <a:lstStyle/>
          <a:p>
            <a:r>
              <a:rPr lang="en-GB" dirty="0"/>
              <a:t>Global Land Cover</a:t>
            </a:r>
          </a:p>
        </p:txBody>
      </p:sp>
      <p:pic>
        <p:nvPicPr>
          <p:cNvPr id="3" name="Picture 2">
            <a:extLst>
              <a:ext uri="{FF2B5EF4-FFF2-40B4-BE49-F238E27FC236}">
                <a16:creationId xmlns:a16="http://schemas.microsoft.com/office/drawing/2014/main" id="{1A0DD393-0B0B-CE44-9C6C-BF102BF9967D}"/>
              </a:ext>
            </a:extLst>
          </p:cNvPr>
          <p:cNvPicPr>
            <a:picLocks noChangeAspect="1"/>
          </p:cNvPicPr>
          <p:nvPr/>
        </p:nvPicPr>
        <p:blipFill>
          <a:blip r:embed="rId3"/>
          <a:stretch>
            <a:fillRect/>
          </a:stretch>
        </p:blipFill>
        <p:spPr>
          <a:xfrm>
            <a:off x="1330653" y="1248230"/>
            <a:ext cx="10283119" cy="5398638"/>
          </a:xfrm>
          <a:prstGeom prst="rect">
            <a:avLst/>
          </a:prstGeom>
        </p:spPr>
      </p:pic>
      <p:sp>
        <p:nvSpPr>
          <p:cNvPr id="5" name="TextBox 4">
            <a:extLst>
              <a:ext uri="{FF2B5EF4-FFF2-40B4-BE49-F238E27FC236}">
                <a16:creationId xmlns:a16="http://schemas.microsoft.com/office/drawing/2014/main" id="{A72D8AE4-D684-8B40-A7F2-DEE172AC1389}"/>
              </a:ext>
            </a:extLst>
          </p:cNvPr>
          <p:cNvSpPr txBox="1"/>
          <p:nvPr/>
        </p:nvSpPr>
        <p:spPr>
          <a:xfrm>
            <a:off x="1386132" y="979087"/>
            <a:ext cx="10140789" cy="584775"/>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The Global Land Cover Layers: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more than a ‘map’, it is a systematic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service</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providing dynamic,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yearly,</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user-oriented</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global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land cover maps from 2015</a:t>
            </a:r>
            <a:endParaRPr kumimoji="0" lang="en-BE"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484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L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41a8a8b-b856-4d35-a5c7-7f2c0ec3d499">
      <Terms xmlns="http://schemas.microsoft.com/office/infopath/2007/PartnerControls"/>
    </lcf76f155ced4ddcb4097134ff3c332f>
    <TaxCatchAll xmlns="e0757b53-df10-4b98-9811-094c4c3e23a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7E4EC354ADFB40AC5D4FC129E379BA" ma:contentTypeVersion="15" ma:contentTypeDescription="Create a new document." ma:contentTypeScope="" ma:versionID="1717494c73c6b635500f1e64e5225bb1">
  <xsd:schema xmlns:xsd="http://www.w3.org/2001/XMLSchema" xmlns:xs="http://www.w3.org/2001/XMLSchema" xmlns:p="http://schemas.microsoft.com/office/2006/metadata/properties" xmlns:ns2="541a8a8b-b856-4d35-a5c7-7f2c0ec3d499" xmlns:ns3="e0757b53-df10-4b98-9811-094c4c3e23a8" targetNamespace="http://schemas.microsoft.com/office/2006/metadata/properties" ma:root="true" ma:fieldsID="24540783c8f6bc5a7e8fc26811fd2893" ns2:_="" ns3:_="">
    <xsd:import namespace="541a8a8b-b856-4d35-a5c7-7f2c0ec3d499"/>
    <xsd:import namespace="e0757b53-df10-4b98-9811-094c4c3e23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a8a8b-b856-4d35-a5c7-7f2c0ec3d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757b53-df10-4b98-9811-094c4c3e23a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49cffa7-0314-4112-bc29-9fb4fff76f35}" ma:internalName="TaxCatchAll" ma:showField="CatchAllData" ma:web="e0757b53-df10-4b98-9811-094c4c3e23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6AFFA9-1F38-43D7-A528-51445C53B19C}">
  <ds:schemaRefs>
    <ds:schemaRef ds:uri="541a8a8b-b856-4d35-a5c7-7f2c0ec3d499"/>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e0757b53-df10-4b98-9811-094c4c3e23a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6F1E8B8-07D6-4635-9352-1CFEA1D8047D}">
  <ds:schemaRefs>
    <ds:schemaRef ds:uri="http://schemas.microsoft.com/sharepoint/v3/contenttype/forms"/>
  </ds:schemaRefs>
</ds:datastoreItem>
</file>

<file path=customXml/itemProps3.xml><?xml version="1.0" encoding="utf-8"?>
<ds:datastoreItem xmlns:ds="http://schemas.openxmlformats.org/officeDocument/2006/customXml" ds:itemID="{034143CD-FC87-4290-B5D5-27680074C5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1a8a8b-b856-4d35-a5c7-7f2c0ec3d499"/>
    <ds:schemaRef ds:uri="e0757b53-df10-4b98-9811-094c4c3e23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2652</TotalTime>
  <Words>3843</Words>
  <Application>Microsoft Office PowerPoint</Application>
  <PresentationFormat>Widescreen</PresentationFormat>
  <Paragraphs>656</Paragraphs>
  <Slides>25</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Times New Roman</vt:lpstr>
      <vt:lpstr>Verdana</vt:lpstr>
      <vt:lpstr>Wingdings</vt:lpstr>
      <vt:lpstr>Office Theme</vt:lpstr>
      <vt:lpstr>2_Land</vt:lpstr>
      <vt:lpstr>1_Office Theme</vt:lpstr>
      <vt:lpstr>Copernicus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Cover</vt:lpstr>
      <vt:lpstr>Hot Spot: Aim and Status</vt:lpstr>
      <vt:lpstr>Areas mapped</vt:lpstr>
      <vt:lpstr>Key Landscapes for Conservation</vt:lpstr>
      <vt:lpstr>Land Cover Classification Profiles</vt:lpstr>
      <vt:lpstr>LCCS Legend-Level A</vt:lpstr>
      <vt:lpstr>LCCS Legend-Level B</vt:lpstr>
      <vt:lpstr>Users</vt:lpstr>
      <vt:lpstr>PowerPoint Presentation</vt:lpstr>
      <vt:lpstr>C-HSM Goma Workshop</vt:lpstr>
      <vt:lpstr>C-HSM West Africa Land Cover capacity building workshop</vt:lpstr>
      <vt:lpstr>Comparing KLC’s</vt:lpstr>
      <vt:lpstr>Tai-Sapo KLC Land Cover Dynamics</vt:lpstr>
      <vt:lpstr>Upemba-Kundelungu complex</vt:lpstr>
      <vt:lpstr>HotSpot Outcomes-2020/2021</vt:lpstr>
      <vt:lpstr>HotSpot Outcomes-2020/2021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McKinnon</dc:creator>
  <cp:lastModifiedBy>STELLA</cp:lastModifiedBy>
  <cp:revision>60</cp:revision>
  <dcterms:created xsi:type="dcterms:W3CDTF">2021-12-16T04:42:23Z</dcterms:created>
  <dcterms:modified xsi:type="dcterms:W3CDTF">2022-10-31T08:30:06Z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0x010100087E4EC354ADFB40AC5D4FC129E379BA</vt:lpwstr>
  </property>
  <property fmtid="{D5CDD505-2E9C-101B-9397-08002B2CF9AE}" pid="3" name="MediaServiceImageTags">
    <vt:lpwstr/>
  </property>
</Properties>
</file>